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451" r:id="rId3"/>
    <p:sldId id="531" r:id="rId4"/>
    <p:sldId id="532" r:id="rId5"/>
    <p:sldId id="533" r:id="rId6"/>
    <p:sldId id="452" r:id="rId7"/>
    <p:sldId id="453" r:id="rId8"/>
    <p:sldId id="413" r:id="rId9"/>
    <p:sldId id="414" r:id="rId10"/>
    <p:sldId id="415" r:id="rId11"/>
    <p:sldId id="439" r:id="rId12"/>
    <p:sldId id="440" r:id="rId13"/>
    <p:sldId id="441" r:id="rId14"/>
    <p:sldId id="417" r:id="rId15"/>
    <p:sldId id="443" r:id="rId16"/>
    <p:sldId id="483" r:id="rId17"/>
    <p:sldId id="454" r:id="rId18"/>
    <p:sldId id="455" r:id="rId19"/>
    <p:sldId id="419" r:id="rId20"/>
    <p:sldId id="420" r:id="rId21"/>
    <p:sldId id="422" r:id="rId22"/>
    <p:sldId id="500" r:id="rId23"/>
    <p:sldId id="502" r:id="rId24"/>
    <p:sldId id="501" r:id="rId25"/>
    <p:sldId id="503" r:id="rId26"/>
    <p:sldId id="449" r:id="rId27"/>
    <p:sldId id="480" r:id="rId28"/>
    <p:sldId id="458" r:id="rId29"/>
    <p:sldId id="456" r:id="rId30"/>
    <p:sldId id="489" r:id="rId31"/>
    <p:sldId id="490" r:id="rId32"/>
    <p:sldId id="536" r:id="rId33"/>
    <p:sldId id="491" r:id="rId34"/>
    <p:sldId id="492" r:id="rId35"/>
    <p:sldId id="488" r:id="rId36"/>
    <p:sldId id="498" r:id="rId37"/>
    <p:sldId id="494" r:id="rId38"/>
    <p:sldId id="493" r:id="rId39"/>
    <p:sldId id="497" r:id="rId40"/>
    <p:sldId id="504" r:id="rId41"/>
    <p:sldId id="505" r:id="rId42"/>
    <p:sldId id="506" r:id="rId43"/>
    <p:sldId id="508" r:id="rId44"/>
    <p:sldId id="510" r:id="rId45"/>
    <p:sldId id="509" r:id="rId46"/>
    <p:sldId id="514" r:id="rId47"/>
    <p:sldId id="535" r:id="rId48"/>
    <p:sldId id="516" r:id="rId49"/>
    <p:sldId id="471" r:id="rId50"/>
    <p:sldId id="520" r:id="rId51"/>
    <p:sldId id="523" r:id="rId52"/>
    <p:sldId id="526" r:id="rId53"/>
    <p:sldId id="518" r:id="rId54"/>
    <p:sldId id="517" r:id="rId55"/>
    <p:sldId id="525" r:id="rId56"/>
    <p:sldId id="528" r:id="rId57"/>
    <p:sldId id="527" r:id="rId58"/>
    <p:sldId id="529" r:id="rId59"/>
    <p:sldId id="479" r:id="rId60"/>
    <p:sldId id="429" r:id="rId61"/>
    <p:sldId id="530" r:id="rId62"/>
    <p:sldId id="461" r:id="rId63"/>
    <p:sldId id="462" r:id="rId64"/>
    <p:sldId id="464" r:id="rId65"/>
    <p:sldId id="460" r:id="rId66"/>
    <p:sldId id="476" r:id="rId67"/>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EA00"/>
    <a:srgbClr val="787878"/>
    <a:srgbClr val="21FF2C"/>
    <a:srgbClr val="CC6600"/>
    <a:srgbClr val="FFAFAF"/>
    <a:srgbClr val="FF7575"/>
    <a:srgbClr val="FF474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3" autoAdjust="0"/>
    <p:restoredTop sz="86475" autoAdjust="0"/>
  </p:normalViewPr>
  <p:slideViewPr>
    <p:cSldViewPr>
      <p:cViewPr varScale="1">
        <p:scale>
          <a:sx n="74" d="100"/>
          <a:sy n="74" d="100"/>
        </p:scale>
        <p:origin x="-954" y="-84"/>
      </p:cViewPr>
      <p:guideLst>
        <p:guide orient="horz" pos="2160"/>
        <p:guide pos="2880"/>
      </p:guideLst>
    </p:cSldViewPr>
  </p:slideViewPr>
  <p:outlineViewPr>
    <p:cViewPr>
      <p:scale>
        <a:sx n="33" d="100"/>
        <a:sy n="33" d="100"/>
      </p:scale>
      <p:origin x="0" y="257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6AF726-52E0-46DE-BD20-25A72398E595}" type="datetimeFigureOut">
              <a:rPr lang="ko-KR" altLang="en-US" smtClean="0"/>
              <a:pPr/>
              <a:t>2010-11-08</a:t>
            </a:fld>
            <a:endParaRPr lang="ko-KR" altLang="en-US"/>
          </a:p>
        </p:txBody>
      </p:sp>
      <p:sp>
        <p:nvSpPr>
          <p:cNvPr id="4" name="슬라이드 이미지 개체 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4591A3-43EB-40CD-83F0-885210570860}" type="slidenum">
              <a:rPr lang="ko-KR" altLang="en-US" smtClean="0"/>
              <a:pPr/>
              <a:t>‹#›</a:t>
            </a:fld>
            <a:endParaRPr lang="ko-KR" altLang="en-US"/>
          </a:p>
        </p:txBody>
      </p:sp>
    </p:spTree>
    <p:extLst>
      <p:ext uri="{BB962C8B-B14F-4D97-AF65-F5344CB8AC3E}">
        <p14:creationId xmlns:p14="http://schemas.microsoft.com/office/powerpoint/2010/main" xmlns="" val="516398336"/>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1</a:t>
            </a:fld>
            <a:endParaRPr lang="ko-K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10</a:t>
            </a:fld>
            <a:endParaRPr lang="ko-K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11</a:t>
            </a:fld>
            <a:endParaRPr lang="ko-KR"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12</a:t>
            </a:fld>
            <a:endParaRPr lang="ko-KR"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13</a:t>
            </a:fld>
            <a:endParaRPr lang="ko-KR"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14</a:t>
            </a:fld>
            <a:endParaRPr lang="ko-K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15</a:t>
            </a:fld>
            <a:endParaRPr lang="ko-K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16</a:t>
            </a:fld>
            <a:endParaRPr lang="ko-KR"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17</a:t>
            </a:fld>
            <a:endParaRPr lang="ko-KR"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18</a:t>
            </a:fld>
            <a:endParaRPr lang="ko-KR"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19</a:t>
            </a:fld>
            <a:endParaRPr lang="ko-K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2</a:t>
            </a:fld>
            <a:endParaRPr lang="ko-KR"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20</a:t>
            </a:fld>
            <a:endParaRPr lang="ko-KR"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21</a:t>
            </a:fld>
            <a:endParaRPr lang="ko-KR"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22</a:t>
            </a:fld>
            <a:endParaRPr lang="ko-KR"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23</a:t>
            </a:fld>
            <a:endParaRPr lang="ko-KR"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24</a:t>
            </a:fld>
            <a:endParaRPr lang="ko-KR"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25</a:t>
            </a:fld>
            <a:endParaRPr lang="ko-KR"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26</a:t>
            </a:fld>
            <a:endParaRPr lang="ko-KR"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27</a:t>
            </a:fld>
            <a:endParaRPr lang="ko-KR"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28</a:t>
            </a:fld>
            <a:endParaRPr lang="ko-KR"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29</a:t>
            </a:fld>
            <a:endParaRPr lang="ko-K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3</a:t>
            </a:fld>
            <a:endParaRPr lang="ko-KR"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30</a:t>
            </a:fld>
            <a:endParaRPr lang="ko-KR"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31</a:t>
            </a:fld>
            <a:endParaRPr lang="ko-KR"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32</a:t>
            </a:fld>
            <a:endParaRPr lang="ko-KR"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33</a:t>
            </a:fld>
            <a:endParaRPr lang="ko-KR"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34</a:t>
            </a:fld>
            <a:endParaRPr lang="ko-KR"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35</a:t>
            </a:fld>
            <a:endParaRPr lang="ko-KR"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36</a:t>
            </a:fld>
            <a:endParaRPr lang="ko-KR"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37</a:t>
            </a:fld>
            <a:endParaRPr lang="ko-KR"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38</a:t>
            </a:fld>
            <a:endParaRPr lang="ko-KR"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39</a:t>
            </a:fld>
            <a:endParaRPr lang="ko-K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4</a:t>
            </a:fld>
            <a:endParaRPr lang="ko-KR"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40</a:t>
            </a:fld>
            <a:endParaRPr lang="ko-KR"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41</a:t>
            </a:fld>
            <a:endParaRPr lang="ko-KR"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42</a:t>
            </a:fld>
            <a:endParaRPr lang="ko-KR"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43</a:t>
            </a:fld>
            <a:endParaRPr lang="ko-KR"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44</a:t>
            </a:fld>
            <a:endParaRPr lang="ko-KR"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45</a:t>
            </a:fld>
            <a:endParaRPr lang="ko-KR"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46</a:t>
            </a:fld>
            <a:endParaRPr lang="ko-KR"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47</a:t>
            </a:fld>
            <a:endParaRPr lang="ko-KR"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48</a:t>
            </a:fld>
            <a:endParaRPr lang="ko-KR"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49</a:t>
            </a:fld>
            <a:endParaRPr lang="ko-K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5</a:t>
            </a:fld>
            <a:endParaRPr lang="ko-KR"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50</a:t>
            </a:fld>
            <a:endParaRPr lang="ko-KR"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51</a:t>
            </a:fld>
            <a:endParaRPr lang="ko-KR"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52</a:t>
            </a:fld>
            <a:endParaRPr lang="ko-KR"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53</a:t>
            </a:fld>
            <a:endParaRPr lang="ko-KR"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54</a:t>
            </a:fld>
            <a:endParaRPr lang="ko-KR"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55</a:t>
            </a:fld>
            <a:endParaRPr lang="ko-KR"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56</a:t>
            </a:fld>
            <a:endParaRPr lang="ko-KR"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57</a:t>
            </a:fld>
            <a:endParaRPr lang="ko-KR"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58</a:t>
            </a:fld>
            <a:endParaRPr lang="ko-KR"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59</a:t>
            </a:fld>
            <a:endParaRPr lang="ko-K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6</a:t>
            </a:fld>
            <a:endParaRPr lang="ko-KR"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60</a:t>
            </a:fld>
            <a:endParaRPr lang="ko-KR"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61</a:t>
            </a:fld>
            <a:endParaRPr lang="ko-KR"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62</a:t>
            </a:fld>
            <a:endParaRPr lang="ko-KR"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63</a:t>
            </a:fld>
            <a:endParaRPr lang="ko-KR"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64</a:t>
            </a:fld>
            <a:endParaRPr lang="ko-KR"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65</a:t>
            </a:fld>
            <a:endParaRPr lang="ko-KR"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66</a:t>
            </a:fld>
            <a:endParaRPr lang="ko-K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7</a:t>
            </a:fld>
            <a:endParaRPr lang="ko-K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8</a:t>
            </a:fld>
            <a:endParaRPr lang="ko-K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a:p>
        </p:txBody>
      </p:sp>
      <p:sp>
        <p:nvSpPr>
          <p:cNvPr id="4" name="슬라이드 번호 개체 틀 3"/>
          <p:cNvSpPr>
            <a:spLocks noGrp="1"/>
          </p:cNvSpPr>
          <p:nvPr>
            <p:ph type="sldNum" sz="quarter" idx="10"/>
          </p:nvPr>
        </p:nvSpPr>
        <p:spPr/>
        <p:txBody>
          <a:bodyPr/>
          <a:lstStyle/>
          <a:p>
            <a:fld id="{5D4591A3-43EB-40CD-83F0-885210570860}" type="slidenum">
              <a:rPr lang="ko-KR" altLang="en-US" smtClean="0"/>
              <a:pPr/>
              <a:t>9</a:t>
            </a:fld>
            <a:endParaRPr lang="ko-K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p:txBody>
          <a:bodyPr/>
          <a:lstStyle/>
          <a:p>
            <a:fld id="{FB1C6BB4-BA2E-4414-B314-8319985D061C}" type="datetimeFigureOut">
              <a:rPr lang="ko-KR" altLang="en-US" smtClean="0"/>
              <a:pPr/>
              <a:t>2010-11-08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ECB82BA-4DF0-404E-91A5-A88D7CBF1E59}"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FB1C6BB4-BA2E-4414-B314-8319985D061C}" type="datetimeFigureOut">
              <a:rPr lang="ko-KR" altLang="en-US" smtClean="0"/>
              <a:pPr/>
              <a:t>2010-11-08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ECB82BA-4DF0-404E-91A5-A88D7CBF1E59}"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FB1C6BB4-BA2E-4414-B314-8319985D061C}" type="datetimeFigureOut">
              <a:rPr lang="ko-KR" altLang="en-US" smtClean="0"/>
              <a:pPr/>
              <a:t>2010-11-08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ECB82BA-4DF0-404E-91A5-A88D7CBF1E59}" type="slidenum">
              <a:rPr lang="ko-KR" altLang="en-US" smtClean="0"/>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solidFill>
                  <a:schemeClr val="accent1"/>
                </a:solidFill>
              </a:defRPr>
            </a:lvl1pPr>
          </a:lstStyle>
          <a:p>
            <a:r>
              <a:rPr lang="ko-KR" altLang="en-US" dirty="0" smtClean="0"/>
              <a:t>마스터 제목 스타일 편집</a:t>
            </a:r>
            <a:endParaRPr lang="ko-KR" altLang="en-US" dirty="0"/>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p:txBody>
          <a:bodyPr/>
          <a:lstStyle/>
          <a:p>
            <a:fld id="{FB1C6BB4-BA2E-4414-B314-8319985D061C}" type="datetimeFigureOut">
              <a:rPr lang="ko-KR" altLang="en-US" smtClean="0"/>
              <a:pPr/>
              <a:t>2010-11-08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ECB82BA-4DF0-404E-91A5-A88D7CBF1E59}"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캡션 있는 그림">
    <p:spTree>
      <p:nvGrpSpPr>
        <p:cNvPr id="1" name=""/>
        <p:cNvGrpSpPr/>
        <p:nvPr/>
      </p:nvGrpSpPr>
      <p:grpSpPr>
        <a:xfrm>
          <a:off x="0" y="0"/>
          <a:ext cx="0" cy="0"/>
          <a:chOff x="0" y="0"/>
          <a:chExt cx="0" cy="0"/>
        </a:xfrm>
      </p:grpSpPr>
      <p:sp>
        <p:nvSpPr>
          <p:cNvPr id="3" name="그림 개체 틀 2"/>
          <p:cNvSpPr>
            <a:spLocks noGrp="1"/>
          </p:cNvSpPr>
          <p:nvPr>
            <p:ph type="pic" idx="1"/>
          </p:nvPr>
        </p:nvSpPr>
        <p:spPr>
          <a:xfrm>
            <a:off x="-32" y="-24"/>
            <a:ext cx="9144032" cy="685802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dirty="0"/>
          </a:p>
        </p:txBody>
      </p:sp>
      <p:sp>
        <p:nvSpPr>
          <p:cNvPr id="2" name="제목 1"/>
          <p:cNvSpPr>
            <a:spLocks noGrp="1"/>
          </p:cNvSpPr>
          <p:nvPr>
            <p:ph type="title"/>
          </p:nvPr>
        </p:nvSpPr>
        <p:spPr>
          <a:xfrm>
            <a:off x="0" y="0"/>
            <a:ext cx="9144000" cy="566738"/>
          </a:xfrm>
        </p:spPr>
        <p:txBody>
          <a:bodyPr anchor="b"/>
          <a:lstStyle>
            <a:lvl1pPr algn="l">
              <a:defRPr sz="2000" b="1"/>
            </a:lvl1pPr>
          </a:lstStyle>
          <a:p>
            <a:r>
              <a:rPr lang="ko-KR" altLang="en-US" smtClean="0"/>
              <a:t>마스터 제목 스타일 편집</a:t>
            </a:r>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p>
            <a:fld id="{FB1C6BB4-BA2E-4414-B314-8319985D061C}" type="datetimeFigureOut">
              <a:rPr lang="ko-KR" altLang="en-US" smtClean="0"/>
              <a:pPr/>
              <a:t>2010-11-08</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8ECB82BA-4DF0-404E-91A5-A88D7CBF1E59}"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p:txBody>
          <a:bodyPr/>
          <a:lstStyle/>
          <a:p>
            <a:fld id="{FB1C6BB4-BA2E-4414-B314-8319985D061C}" type="datetimeFigureOut">
              <a:rPr lang="ko-KR" altLang="en-US" smtClean="0"/>
              <a:pPr/>
              <a:t>2010-11-08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8ECB82BA-4DF0-404E-91A5-A88D7CBF1E59}"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p:txBody>
          <a:bodyPr/>
          <a:lstStyle/>
          <a:p>
            <a:fld id="{FB1C6BB4-BA2E-4414-B314-8319985D061C}" type="datetimeFigureOut">
              <a:rPr lang="ko-KR" altLang="en-US" smtClean="0"/>
              <a:pPr/>
              <a:t>2010-11-08</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8ECB82BA-4DF0-404E-91A5-A88D7CBF1E59}"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p:txBody>
          <a:bodyPr/>
          <a:lstStyle/>
          <a:p>
            <a:fld id="{FB1C6BB4-BA2E-4414-B314-8319985D061C}" type="datetimeFigureOut">
              <a:rPr lang="ko-KR" altLang="en-US" smtClean="0"/>
              <a:pPr/>
              <a:t>2010-11-08</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8ECB82BA-4DF0-404E-91A5-A88D7CBF1E59}"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FB1C6BB4-BA2E-4414-B314-8319985D061C}" type="datetimeFigureOut">
              <a:rPr lang="ko-KR" altLang="en-US" smtClean="0"/>
              <a:pPr/>
              <a:t>2010-11-08</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8ECB82BA-4DF0-404E-91A5-A88D7CBF1E59}"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p:txBody>
          <a:bodyPr/>
          <a:lstStyle/>
          <a:p>
            <a:fld id="{FB1C6BB4-BA2E-4414-B314-8319985D061C}" type="datetimeFigureOut">
              <a:rPr lang="ko-KR" altLang="en-US" smtClean="0"/>
              <a:pPr/>
              <a:t>2010-11-08</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8ECB82BA-4DF0-404E-91A5-A88D7CBF1E59}"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1C6BB4-BA2E-4414-B314-8319985D061C}" type="datetimeFigureOut">
              <a:rPr lang="ko-KR" altLang="en-US" smtClean="0"/>
              <a:pPr/>
              <a:t>2010-11-08</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CB82BA-4DF0-404E-91A5-A88D7CBF1E59}"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2" r:id="rId5"/>
    <p:sldLayoutId id="2147483653" r:id="rId6"/>
    <p:sldLayoutId id="2147483654" r:id="rId7"/>
    <p:sldLayoutId id="2147483655" r:id="rId8"/>
    <p:sldLayoutId id="2147483656"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twitter.com/alanka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lankang@nexon.co.kr" TargetMode="External"/><Relationship Id="rId4" Type="http://schemas.openxmlformats.org/officeDocument/2006/relationships/hyperlink" Target="http://alankang.tistory.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eb.mit.edu/persci/people/adelson/checkershadow_illusion.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web.mit.edu/persci/people/adelson/checkershadow_illusion.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web.mit.edu/persci/people/adelson/checkershadow_illusion.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web.mit.edu/persci/people/adelson/checkershadow_illusion.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hyperlink" Target="http://www.psy.ritsumei.ac.jp/~akitaoka/rotsnakes12e.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15.xml.rels><?xml version="1.0" encoding="UTF-8" standalone="yes"?>
<Relationships xmlns="http://schemas.openxmlformats.org/package/2006/relationships"><Relationship Id="rId3" Type="http://schemas.openxmlformats.org/officeDocument/2006/relationships/hyperlink" Target="http://www.psy.ritsumei.ac.jp/~akitaoka/rotsnakes12e.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ideo" Target="file:///C:\Documents%20and%20Settings\cat\My%20Documents\My%20Dropbox\Docs%20and%20Sheets\20101108%20UXEYE%20-%20EP%20of%20UX\mcgurk_medium.avi" TargetMode="External"/><Relationship Id="rId5" Type="http://schemas.openxmlformats.org/officeDocument/2006/relationships/image" Target="../media/image7.png"/><Relationship Id="rId4" Type="http://schemas.openxmlformats.org/officeDocument/2006/relationships/hyperlink" Target="http://www.youtube.com/watch?v=aFPtc8BVdJk"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en.wikipedia.org/wiki/Hering_illusion"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ideo" Target="file:///C:\Documents%20and%20Settings\cat\My%20Documents\My%20Dropbox\Docs%20and%20Sheets\20101108%20UXEYE%20-%20EP%20of%20UX\mcgurk_medium.avi" TargetMode="External"/><Relationship Id="rId5" Type="http://schemas.openxmlformats.org/officeDocument/2006/relationships/image" Target="../media/image7.png"/><Relationship Id="rId4" Type="http://schemas.openxmlformats.org/officeDocument/2006/relationships/hyperlink" Target="http://www.youtube.com/watch?v=aFPtc8BVdJk"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en.wikipedia.org/wiki/Hering_illusion"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4.xml.rels><?xml version="1.0" encoding="UTF-8" standalone="yes"?>
<Relationships xmlns="http://schemas.openxmlformats.org/package/2006/relationships"><Relationship Id="rId3" Type="http://schemas.openxmlformats.org/officeDocument/2006/relationships/hyperlink" Target="http://en.wikipedia.org/wiki/Hering_illusion"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wired.com/autopia/2007/07/alternatives-to/"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58.xml.rels><?xml version="1.0" encoding="UTF-8" standalone="yes"?>
<Relationships xmlns="http://schemas.openxmlformats.org/package/2006/relationships"><Relationship Id="rId3" Type="http://schemas.openxmlformats.org/officeDocument/2006/relationships/hyperlink" Target="http://www.wired.com/autopia/2007/07/alternatives-to/"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groups.google.com/group/aepdg"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twitter.com/alankang"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hyperlink" Target="mailto:alankang@nexon.co.kr" TargetMode="External"/><Relationship Id="rId4" Type="http://schemas.openxmlformats.org/officeDocument/2006/relationships/hyperlink" Target="http://alankang.tistory.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Hering_illusi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Hering_illusi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107504" y="332656"/>
            <a:ext cx="8928992" cy="3096344"/>
          </a:xfrm>
        </p:spPr>
        <p:txBody>
          <a:bodyPr>
            <a:normAutofit/>
          </a:bodyPr>
          <a:lstStyle/>
          <a:p>
            <a:r>
              <a:rPr lang="en-US" altLang="ko-KR" sz="2400" dirty="0" smtClean="0">
                <a:solidFill>
                  <a:schemeClr val="tx1">
                    <a:lumMod val="75000"/>
                  </a:schemeClr>
                </a:solidFill>
              </a:rPr>
              <a:t>Seeing UX </a:t>
            </a:r>
            <a:r>
              <a:rPr lang="en-US" altLang="ko-KR" sz="2400" dirty="0" smtClean="0">
                <a:solidFill>
                  <a:schemeClr val="tx1">
                    <a:lumMod val="75000"/>
                  </a:schemeClr>
                </a:solidFill>
              </a:rPr>
              <a:t>through </a:t>
            </a:r>
            <a:r>
              <a:rPr lang="en-US" altLang="ko-KR" sz="2400" dirty="0" smtClean="0">
                <a:solidFill>
                  <a:schemeClr val="tx1">
                    <a:lumMod val="75000"/>
                  </a:schemeClr>
                </a:solidFill>
              </a:rPr>
              <a:t>the Lens of Evolution</a:t>
            </a:r>
            <a:r>
              <a:rPr lang="en-US" altLang="ko-KR" sz="2400" dirty="0" smtClean="0">
                <a:solidFill>
                  <a:schemeClr val="tx1">
                    <a:lumMod val="75000"/>
                  </a:schemeClr>
                </a:solidFill>
              </a:rPr>
              <a:t>:</a:t>
            </a:r>
            <a:br>
              <a:rPr lang="en-US" altLang="ko-KR" sz="2400" dirty="0" smtClean="0">
                <a:solidFill>
                  <a:schemeClr val="tx1">
                    <a:lumMod val="75000"/>
                  </a:schemeClr>
                </a:solidFill>
              </a:rPr>
            </a:br>
            <a:r>
              <a:rPr lang="en-US" altLang="ko-KR" sz="3600" dirty="0" smtClean="0">
                <a:solidFill>
                  <a:schemeClr val="tx1">
                    <a:lumMod val="75000"/>
                  </a:schemeClr>
                </a:solidFill>
              </a:rPr>
              <a:t/>
            </a:r>
            <a:br>
              <a:rPr lang="en-US" altLang="ko-KR" sz="3600" dirty="0" smtClean="0">
                <a:solidFill>
                  <a:schemeClr val="tx1">
                    <a:lumMod val="75000"/>
                  </a:schemeClr>
                </a:solidFill>
              </a:rPr>
            </a:br>
            <a:r>
              <a:rPr lang="en-US" altLang="ko-KR" sz="3600" dirty="0" smtClean="0">
                <a:solidFill>
                  <a:schemeClr val="tx1">
                    <a:lumMod val="75000"/>
                  </a:schemeClr>
                </a:solidFill>
              </a:rPr>
              <a:t>Unleash the </a:t>
            </a:r>
            <a:r>
              <a:rPr lang="en-US" altLang="ko-KR" sz="3600" dirty="0" smtClean="0">
                <a:solidFill>
                  <a:schemeClr val="tx1">
                    <a:lumMod val="75000"/>
                  </a:schemeClr>
                </a:solidFill>
              </a:rPr>
              <a:t>superpowers</a:t>
            </a:r>
            <a:br>
              <a:rPr lang="en-US" altLang="ko-KR" sz="3600" dirty="0" smtClean="0">
                <a:solidFill>
                  <a:schemeClr val="tx1">
                    <a:lumMod val="75000"/>
                  </a:schemeClr>
                </a:solidFill>
              </a:rPr>
            </a:br>
            <a:r>
              <a:rPr lang="en-US" altLang="ko-KR" sz="3600" dirty="0" smtClean="0">
                <a:solidFill>
                  <a:schemeClr val="tx1">
                    <a:lumMod val="75000"/>
                  </a:schemeClr>
                </a:solidFill>
              </a:rPr>
              <a:t>inside </a:t>
            </a:r>
            <a:r>
              <a:rPr lang="en-US" altLang="ko-KR" sz="3600" dirty="0" smtClean="0">
                <a:solidFill>
                  <a:schemeClr val="tx1">
                    <a:lumMod val="75000"/>
                  </a:schemeClr>
                </a:solidFill>
              </a:rPr>
              <a:t>of </a:t>
            </a:r>
            <a:r>
              <a:rPr lang="en-US" altLang="ko-KR" sz="3600" dirty="0" smtClean="0">
                <a:solidFill>
                  <a:schemeClr val="tx1">
                    <a:lumMod val="75000"/>
                  </a:schemeClr>
                </a:solidFill>
              </a:rPr>
              <a:t>users’ mind!</a:t>
            </a:r>
            <a:endParaRPr lang="ko-KR" altLang="en-US" sz="2800" dirty="0">
              <a:solidFill>
                <a:schemeClr val="tx1">
                  <a:lumMod val="75000"/>
                </a:schemeClr>
              </a:solidFill>
            </a:endParaRPr>
          </a:p>
        </p:txBody>
      </p:sp>
      <p:sp>
        <p:nvSpPr>
          <p:cNvPr id="3" name="부제목 2"/>
          <p:cNvSpPr>
            <a:spLocks noGrp="1"/>
          </p:cNvSpPr>
          <p:nvPr>
            <p:ph type="subTitle" idx="1"/>
          </p:nvPr>
        </p:nvSpPr>
        <p:spPr>
          <a:xfrm>
            <a:off x="2635696" y="3861048"/>
            <a:ext cx="6400800" cy="2808312"/>
          </a:xfrm>
        </p:spPr>
        <p:txBody>
          <a:bodyPr>
            <a:noAutofit/>
          </a:bodyPr>
          <a:lstStyle/>
          <a:p>
            <a:pPr algn="r"/>
            <a:r>
              <a:rPr lang="en-US" altLang="ko-KR" sz="2000" dirty="0" smtClean="0">
                <a:solidFill>
                  <a:schemeClr val="tx1">
                    <a:lumMod val="75000"/>
                  </a:schemeClr>
                </a:solidFill>
              </a:rPr>
              <a:t>Data Analysis Team / </a:t>
            </a:r>
            <a:r>
              <a:rPr lang="en-US" altLang="ko-KR" sz="2000" dirty="0" err="1" smtClean="0">
                <a:solidFill>
                  <a:schemeClr val="tx1">
                    <a:lumMod val="75000"/>
                  </a:schemeClr>
                </a:solidFill>
              </a:rPr>
              <a:t>Nexon</a:t>
            </a:r>
            <a:endParaRPr lang="en-US" altLang="ko-KR" sz="2000" dirty="0" smtClean="0">
              <a:solidFill>
                <a:schemeClr val="tx1">
                  <a:lumMod val="75000"/>
                </a:schemeClr>
              </a:solidFill>
            </a:endParaRPr>
          </a:p>
          <a:p>
            <a:pPr algn="r"/>
            <a:r>
              <a:rPr lang="en-US" altLang="ko-KR" sz="2000" dirty="0" smtClean="0">
                <a:solidFill>
                  <a:schemeClr val="tx1">
                    <a:lumMod val="75000"/>
                  </a:schemeClr>
                </a:solidFill>
              </a:rPr>
              <a:t>Alan Kang</a:t>
            </a:r>
          </a:p>
          <a:p>
            <a:pPr algn="r"/>
            <a:endParaRPr lang="en-US" altLang="ko-KR" sz="2000" dirty="0"/>
          </a:p>
          <a:p>
            <a:pPr algn="r"/>
            <a:r>
              <a:rPr lang="en-US" altLang="ko-KR" sz="2000" dirty="0" smtClean="0">
                <a:hlinkClick r:id="rId3"/>
              </a:rPr>
              <a:t>http://twitter.com/alankang</a:t>
            </a:r>
            <a:endParaRPr lang="en-US" altLang="ko-KR" sz="2000" dirty="0" smtClean="0"/>
          </a:p>
          <a:p>
            <a:pPr algn="r"/>
            <a:r>
              <a:rPr lang="en-US" altLang="ko-KR" sz="2000" dirty="0" smtClean="0">
                <a:hlinkClick r:id="rId4"/>
              </a:rPr>
              <a:t>http://alankang.tistory.com</a:t>
            </a:r>
            <a:endParaRPr lang="en-US" altLang="ko-KR" sz="2000" dirty="0" smtClean="0"/>
          </a:p>
          <a:p>
            <a:pPr algn="r"/>
            <a:r>
              <a:rPr lang="en-US" altLang="ko-KR" sz="2000" dirty="0" smtClean="0">
                <a:hlinkClick r:id="rId5"/>
              </a:rPr>
              <a:t>alankang@nexon.co.kr</a:t>
            </a:r>
            <a:endParaRPr lang="en-US" altLang="ko-KR" sz="2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6237312"/>
            <a:ext cx="8928992" cy="504056"/>
          </a:xfrm>
        </p:spPr>
        <p:txBody>
          <a:bodyPr>
            <a:noAutofit/>
          </a:bodyPr>
          <a:lstStyle/>
          <a:p>
            <a:pPr algn="l"/>
            <a:r>
              <a:rPr lang="en-US" altLang="ko-KR" sz="1400" dirty="0" smtClean="0">
                <a:solidFill>
                  <a:schemeClr val="bg1">
                    <a:lumMod val="65000"/>
                    <a:lumOff val="35000"/>
                  </a:schemeClr>
                </a:solidFill>
              </a:rPr>
              <a:t>Edward H. </a:t>
            </a:r>
            <a:r>
              <a:rPr lang="en-US" altLang="ko-KR" sz="1400" dirty="0" err="1" smtClean="0">
                <a:solidFill>
                  <a:schemeClr val="bg1">
                    <a:lumMod val="65000"/>
                    <a:lumOff val="35000"/>
                  </a:schemeClr>
                </a:solidFill>
              </a:rPr>
              <a:t>Adelson</a:t>
            </a:r>
            <a:r>
              <a:rPr lang="en-US" altLang="ko-KR" sz="1400" dirty="0" smtClean="0">
                <a:solidFill>
                  <a:schemeClr val="bg1">
                    <a:lumMod val="65000"/>
                    <a:lumOff val="35000"/>
                  </a:schemeClr>
                </a:solidFill>
              </a:rPr>
              <a:t>, “</a:t>
            </a:r>
            <a:r>
              <a:rPr lang="en-US" altLang="ko-KR" sz="1400" dirty="0" err="1" smtClean="0">
                <a:solidFill>
                  <a:schemeClr val="bg1">
                    <a:lumMod val="65000"/>
                    <a:lumOff val="35000"/>
                  </a:schemeClr>
                </a:solidFill>
              </a:rPr>
              <a:t>Checkershadow</a:t>
            </a:r>
            <a:r>
              <a:rPr lang="en-US" altLang="ko-KR" sz="1400" dirty="0" smtClean="0">
                <a:solidFill>
                  <a:schemeClr val="bg1">
                    <a:lumMod val="65000"/>
                    <a:lumOff val="35000"/>
                  </a:schemeClr>
                </a:solidFill>
              </a:rPr>
              <a:t> Illusion” (1995)</a:t>
            </a:r>
            <a:r>
              <a:rPr lang="en-US" altLang="ko-KR" sz="1400" dirty="0" smtClean="0">
                <a:solidFill>
                  <a:schemeClr val="tx1">
                    <a:lumMod val="65000"/>
                  </a:schemeClr>
                </a:solidFill>
              </a:rPr>
              <a:t/>
            </a:r>
            <a:br>
              <a:rPr lang="en-US" altLang="ko-KR" sz="1400" dirty="0" smtClean="0">
                <a:solidFill>
                  <a:schemeClr val="tx1">
                    <a:lumMod val="65000"/>
                  </a:schemeClr>
                </a:solidFill>
              </a:rPr>
            </a:br>
            <a:r>
              <a:rPr lang="en-US" altLang="ko-KR" sz="1400" dirty="0" smtClean="0">
                <a:hlinkClick r:id="rId3"/>
              </a:rPr>
              <a:t>http://web.mit.edu/persci/people/adelson/checkershadow_illusion.html</a:t>
            </a:r>
            <a:endParaRPr lang="en-US" altLang="ko-KR" sz="1400" dirty="0" smtClean="0">
              <a:solidFill>
                <a:schemeClr val="tx1"/>
              </a:solidFill>
            </a:endParaRPr>
          </a:p>
        </p:txBody>
      </p:sp>
      <p:pic>
        <p:nvPicPr>
          <p:cNvPr id="18434" name="Picture 2" descr="File:Grey square optical illusion.PNG"/>
          <p:cNvPicPr>
            <a:picLocks noChangeAspect="1" noChangeArrowheads="1"/>
          </p:cNvPicPr>
          <p:nvPr/>
        </p:nvPicPr>
        <p:blipFill>
          <a:blip r:embed="rId4" cstate="print"/>
          <a:srcRect/>
          <a:stretch>
            <a:fillRect/>
          </a:stretch>
        </p:blipFill>
        <p:spPr bwMode="auto">
          <a:xfrm>
            <a:off x="755576" y="116632"/>
            <a:ext cx="7488832" cy="581063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6237312"/>
            <a:ext cx="8928992" cy="504056"/>
          </a:xfrm>
        </p:spPr>
        <p:txBody>
          <a:bodyPr>
            <a:noAutofit/>
          </a:bodyPr>
          <a:lstStyle/>
          <a:p>
            <a:pPr algn="l"/>
            <a:r>
              <a:rPr lang="en-US" altLang="ko-KR" sz="1400" dirty="0" smtClean="0">
                <a:solidFill>
                  <a:schemeClr val="bg1">
                    <a:lumMod val="65000"/>
                    <a:lumOff val="35000"/>
                  </a:schemeClr>
                </a:solidFill>
              </a:rPr>
              <a:t>Edward H. </a:t>
            </a:r>
            <a:r>
              <a:rPr lang="en-US" altLang="ko-KR" sz="1400" dirty="0" err="1" smtClean="0">
                <a:solidFill>
                  <a:schemeClr val="bg1">
                    <a:lumMod val="65000"/>
                    <a:lumOff val="35000"/>
                  </a:schemeClr>
                </a:solidFill>
              </a:rPr>
              <a:t>Adelson</a:t>
            </a:r>
            <a:r>
              <a:rPr lang="en-US" altLang="ko-KR" sz="1400" dirty="0" smtClean="0">
                <a:solidFill>
                  <a:schemeClr val="bg1">
                    <a:lumMod val="65000"/>
                    <a:lumOff val="35000"/>
                  </a:schemeClr>
                </a:solidFill>
              </a:rPr>
              <a:t>, “</a:t>
            </a:r>
            <a:r>
              <a:rPr lang="en-US" altLang="ko-KR" sz="1400" dirty="0" err="1" smtClean="0">
                <a:solidFill>
                  <a:schemeClr val="bg1">
                    <a:lumMod val="65000"/>
                    <a:lumOff val="35000"/>
                  </a:schemeClr>
                </a:solidFill>
              </a:rPr>
              <a:t>Checkershadow</a:t>
            </a:r>
            <a:r>
              <a:rPr lang="en-US" altLang="ko-KR" sz="1400" dirty="0" smtClean="0">
                <a:solidFill>
                  <a:schemeClr val="bg1">
                    <a:lumMod val="65000"/>
                    <a:lumOff val="35000"/>
                  </a:schemeClr>
                </a:solidFill>
              </a:rPr>
              <a:t> Illusion” (1995)</a:t>
            </a:r>
            <a:r>
              <a:rPr lang="en-US" altLang="ko-KR" sz="1400" dirty="0" smtClean="0">
                <a:solidFill>
                  <a:schemeClr val="tx1">
                    <a:lumMod val="65000"/>
                  </a:schemeClr>
                </a:solidFill>
              </a:rPr>
              <a:t/>
            </a:r>
            <a:br>
              <a:rPr lang="en-US" altLang="ko-KR" sz="1400" dirty="0" smtClean="0">
                <a:solidFill>
                  <a:schemeClr val="tx1">
                    <a:lumMod val="65000"/>
                  </a:schemeClr>
                </a:solidFill>
              </a:rPr>
            </a:br>
            <a:r>
              <a:rPr lang="en-US" altLang="ko-KR" sz="1400" dirty="0" smtClean="0">
                <a:hlinkClick r:id="rId3"/>
              </a:rPr>
              <a:t>http://web.mit.edu/persci/people/adelson/checkershadow_illusion.html</a:t>
            </a:r>
            <a:endParaRPr lang="en-US" altLang="ko-KR" sz="1400" dirty="0" smtClean="0">
              <a:solidFill>
                <a:schemeClr val="tx1"/>
              </a:solidFill>
            </a:endParaRPr>
          </a:p>
        </p:txBody>
      </p:sp>
      <p:pic>
        <p:nvPicPr>
          <p:cNvPr id="18434" name="Picture 2" descr="File:Grey square optical illusion.PNG"/>
          <p:cNvPicPr>
            <a:picLocks noChangeAspect="1" noChangeArrowheads="1"/>
          </p:cNvPicPr>
          <p:nvPr/>
        </p:nvPicPr>
        <p:blipFill>
          <a:blip r:embed="rId4" cstate="print"/>
          <a:srcRect/>
          <a:stretch>
            <a:fillRect/>
          </a:stretch>
        </p:blipFill>
        <p:spPr bwMode="auto">
          <a:xfrm>
            <a:off x="755576" y="116632"/>
            <a:ext cx="7488832" cy="5810636"/>
          </a:xfrm>
          <a:prstGeom prst="rect">
            <a:avLst/>
          </a:prstGeom>
          <a:noFill/>
        </p:spPr>
      </p:pic>
      <p:sp>
        <p:nvSpPr>
          <p:cNvPr id="6" name="직사각형 5"/>
          <p:cNvSpPr/>
          <p:nvPr/>
        </p:nvSpPr>
        <p:spPr>
          <a:xfrm>
            <a:off x="4211960" y="2230622"/>
            <a:ext cx="720080" cy="864096"/>
          </a:xfrm>
          <a:prstGeom prst="rect">
            <a:avLst/>
          </a:prstGeom>
          <a:solidFill>
            <a:srgbClr val="787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6237312"/>
            <a:ext cx="8928992" cy="504056"/>
          </a:xfrm>
        </p:spPr>
        <p:txBody>
          <a:bodyPr>
            <a:noAutofit/>
          </a:bodyPr>
          <a:lstStyle/>
          <a:p>
            <a:pPr algn="l"/>
            <a:r>
              <a:rPr lang="en-US" altLang="ko-KR" sz="1400" dirty="0" smtClean="0">
                <a:solidFill>
                  <a:schemeClr val="bg1">
                    <a:lumMod val="65000"/>
                    <a:lumOff val="35000"/>
                  </a:schemeClr>
                </a:solidFill>
              </a:rPr>
              <a:t>Edward H. </a:t>
            </a:r>
            <a:r>
              <a:rPr lang="en-US" altLang="ko-KR" sz="1400" dirty="0" err="1" smtClean="0">
                <a:solidFill>
                  <a:schemeClr val="bg1">
                    <a:lumMod val="65000"/>
                    <a:lumOff val="35000"/>
                  </a:schemeClr>
                </a:solidFill>
              </a:rPr>
              <a:t>Adelson</a:t>
            </a:r>
            <a:r>
              <a:rPr lang="en-US" altLang="ko-KR" sz="1400" dirty="0" smtClean="0">
                <a:solidFill>
                  <a:schemeClr val="bg1">
                    <a:lumMod val="65000"/>
                    <a:lumOff val="35000"/>
                  </a:schemeClr>
                </a:solidFill>
              </a:rPr>
              <a:t>, “</a:t>
            </a:r>
            <a:r>
              <a:rPr lang="en-US" altLang="ko-KR" sz="1400" dirty="0" err="1" smtClean="0">
                <a:solidFill>
                  <a:schemeClr val="bg1">
                    <a:lumMod val="65000"/>
                    <a:lumOff val="35000"/>
                  </a:schemeClr>
                </a:solidFill>
              </a:rPr>
              <a:t>Checkershadow</a:t>
            </a:r>
            <a:r>
              <a:rPr lang="en-US" altLang="ko-KR" sz="1400" dirty="0" smtClean="0">
                <a:solidFill>
                  <a:schemeClr val="bg1">
                    <a:lumMod val="65000"/>
                    <a:lumOff val="35000"/>
                  </a:schemeClr>
                </a:solidFill>
              </a:rPr>
              <a:t> Illusion” (1995)</a:t>
            </a:r>
            <a:r>
              <a:rPr lang="en-US" altLang="ko-KR" sz="1400" dirty="0" smtClean="0">
                <a:solidFill>
                  <a:schemeClr val="tx1">
                    <a:lumMod val="65000"/>
                  </a:schemeClr>
                </a:solidFill>
              </a:rPr>
              <a:t/>
            </a:r>
            <a:br>
              <a:rPr lang="en-US" altLang="ko-KR" sz="1400" dirty="0" smtClean="0">
                <a:solidFill>
                  <a:schemeClr val="tx1">
                    <a:lumMod val="65000"/>
                  </a:schemeClr>
                </a:solidFill>
              </a:rPr>
            </a:br>
            <a:r>
              <a:rPr lang="en-US" altLang="ko-KR" sz="1400" dirty="0" smtClean="0">
                <a:hlinkClick r:id="rId3"/>
              </a:rPr>
              <a:t>http://web.mit.edu/persci/people/adelson/checkershadow_illusion.html</a:t>
            </a:r>
            <a:endParaRPr lang="en-US" altLang="ko-KR" sz="1400" dirty="0" smtClean="0">
              <a:solidFill>
                <a:schemeClr val="tx1"/>
              </a:solidFill>
            </a:endParaRPr>
          </a:p>
        </p:txBody>
      </p:sp>
      <p:pic>
        <p:nvPicPr>
          <p:cNvPr id="18434" name="Picture 2" descr="File:Grey square optical illusion.PNG"/>
          <p:cNvPicPr>
            <a:picLocks noChangeAspect="1" noChangeArrowheads="1"/>
          </p:cNvPicPr>
          <p:nvPr/>
        </p:nvPicPr>
        <p:blipFill>
          <a:blip r:embed="rId4" cstate="print"/>
          <a:srcRect/>
          <a:stretch>
            <a:fillRect/>
          </a:stretch>
        </p:blipFill>
        <p:spPr bwMode="auto">
          <a:xfrm>
            <a:off x="755576" y="116632"/>
            <a:ext cx="7488832" cy="5810636"/>
          </a:xfrm>
          <a:prstGeom prst="rect">
            <a:avLst/>
          </a:prstGeom>
          <a:noFill/>
        </p:spPr>
      </p:pic>
      <p:sp>
        <p:nvSpPr>
          <p:cNvPr id="4" name="직사각형 3"/>
          <p:cNvSpPr/>
          <p:nvPr/>
        </p:nvSpPr>
        <p:spPr>
          <a:xfrm>
            <a:off x="4042186" y="260648"/>
            <a:ext cx="385798" cy="5472608"/>
          </a:xfrm>
          <a:prstGeom prst="rect">
            <a:avLst/>
          </a:prstGeom>
          <a:solidFill>
            <a:srgbClr val="787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4"/>
          <p:cNvSpPr/>
          <p:nvPr/>
        </p:nvSpPr>
        <p:spPr>
          <a:xfrm>
            <a:off x="4754652" y="260648"/>
            <a:ext cx="393411" cy="5472608"/>
          </a:xfrm>
          <a:prstGeom prst="rect">
            <a:avLst/>
          </a:prstGeom>
          <a:solidFill>
            <a:srgbClr val="787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p:cNvSpPr/>
          <p:nvPr/>
        </p:nvSpPr>
        <p:spPr>
          <a:xfrm>
            <a:off x="4211960" y="2230622"/>
            <a:ext cx="720080" cy="864096"/>
          </a:xfrm>
          <a:prstGeom prst="rect">
            <a:avLst/>
          </a:prstGeom>
          <a:solidFill>
            <a:srgbClr val="787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6237312"/>
            <a:ext cx="8928992" cy="504056"/>
          </a:xfrm>
        </p:spPr>
        <p:txBody>
          <a:bodyPr>
            <a:noAutofit/>
          </a:bodyPr>
          <a:lstStyle/>
          <a:p>
            <a:pPr algn="l"/>
            <a:r>
              <a:rPr lang="en-US" altLang="ko-KR" sz="1400" dirty="0" smtClean="0">
                <a:solidFill>
                  <a:schemeClr val="bg1">
                    <a:lumMod val="65000"/>
                    <a:lumOff val="35000"/>
                  </a:schemeClr>
                </a:solidFill>
              </a:rPr>
              <a:t>Edward H. </a:t>
            </a:r>
            <a:r>
              <a:rPr lang="en-US" altLang="ko-KR" sz="1400" dirty="0" err="1" smtClean="0">
                <a:solidFill>
                  <a:schemeClr val="bg1">
                    <a:lumMod val="65000"/>
                    <a:lumOff val="35000"/>
                  </a:schemeClr>
                </a:solidFill>
              </a:rPr>
              <a:t>Adelson</a:t>
            </a:r>
            <a:r>
              <a:rPr lang="en-US" altLang="ko-KR" sz="1400" dirty="0" smtClean="0">
                <a:solidFill>
                  <a:schemeClr val="bg1">
                    <a:lumMod val="65000"/>
                    <a:lumOff val="35000"/>
                  </a:schemeClr>
                </a:solidFill>
              </a:rPr>
              <a:t>, “</a:t>
            </a:r>
            <a:r>
              <a:rPr lang="en-US" altLang="ko-KR" sz="1400" dirty="0" err="1" smtClean="0">
                <a:solidFill>
                  <a:schemeClr val="bg1">
                    <a:lumMod val="65000"/>
                    <a:lumOff val="35000"/>
                  </a:schemeClr>
                </a:solidFill>
              </a:rPr>
              <a:t>Checkershadow</a:t>
            </a:r>
            <a:r>
              <a:rPr lang="en-US" altLang="ko-KR" sz="1400" dirty="0" smtClean="0">
                <a:solidFill>
                  <a:schemeClr val="bg1">
                    <a:lumMod val="65000"/>
                    <a:lumOff val="35000"/>
                  </a:schemeClr>
                </a:solidFill>
              </a:rPr>
              <a:t> Illusion” (1995)</a:t>
            </a:r>
            <a:r>
              <a:rPr lang="en-US" altLang="ko-KR" sz="1400" dirty="0" smtClean="0">
                <a:solidFill>
                  <a:schemeClr val="tx1">
                    <a:lumMod val="65000"/>
                  </a:schemeClr>
                </a:solidFill>
              </a:rPr>
              <a:t/>
            </a:r>
            <a:br>
              <a:rPr lang="en-US" altLang="ko-KR" sz="1400" dirty="0" smtClean="0">
                <a:solidFill>
                  <a:schemeClr val="tx1">
                    <a:lumMod val="65000"/>
                  </a:schemeClr>
                </a:solidFill>
              </a:rPr>
            </a:br>
            <a:r>
              <a:rPr lang="en-US" altLang="ko-KR" sz="1400" dirty="0" smtClean="0">
                <a:hlinkClick r:id="rId3"/>
              </a:rPr>
              <a:t>http://web.mit.edu/persci/people/adelson/checkershadow_illusion.html</a:t>
            </a:r>
            <a:endParaRPr lang="en-US" altLang="ko-KR" sz="1400" dirty="0" smtClean="0">
              <a:solidFill>
                <a:schemeClr val="tx1"/>
              </a:solidFill>
            </a:endParaRPr>
          </a:p>
        </p:txBody>
      </p:sp>
      <p:pic>
        <p:nvPicPr>
          <p:cNvPr id="18434" name="Picture 2" descr="File:Grey square optical illusion.PNG"/>
          <p:cNvPicPr>
            <a:picLocks noChangeAspect="1" noChangeArrowheads="1"/>
          </p:cNvPicPr>
          <p:nvPr/>
        </p:nvPicPr>
        <p:blipFill>
          <a:blip r:embed="rId4" cstate="print"/>
          <a:srcRect/>
          <a:stretch>
            <a:fillRect/>
          </a:stretch>
        </p:blipFill>
        <p:spPr bwMode="auto">
          <a:xfrm>
            <a:off x="755576" y="116632"/>
            <a:ext cx="7488832" cy="5810636"/>
          </a:xfrm>
          <a:prstGeom prst="rect">
            <a:avLst/>
          </a:prstGeom>
          <a:noFill/>
        </p:spPr>
      </p:pic>
      <p:sp>
        <p:nvSpPr>
          <p:cNvPr id="4" name="직사각형 3"/>
          <p:cNvSpPr/>
          <p:nvPr/>
        </p:nvSpPr>
        <p:spPr>
          <a:xfrm>
            <a:off x="3491880" y="260648"/>
            <a:ext cx="936104" cy="5472608"/>
          </a:xfrm>
          <a:prstGeom prst="rect">
            <a:avLst/>
          </a:prstGeom>
          <a:solidFill>
            <a:srgbClr val="787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 name="직사각형 4"/>
          <p:cNvSpPr/>
          <p:nvPr/>
        </p:nvSpPr>
        <p:spPr>
          <a:xfrm>
            <a:off x="4754652" y="260648"/>
            <a:ext cx="969476" cy="5472608"/>
          </a:xfrm>
          <a:prstGeom prst="rect">
            <a:avLst/>
          </a:prstGeom>
          <a:solidFill>
            <a:srgbClr val="787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p:cNvSpPr/>
          <p:nvPr/>
        </p:nvSpPr>
        <p:spPr>
          <a:xfrm>
            <a:off x="4211960" y="2230622"/>
            <a:ext cx="720080" cy="864096"/>
          </a:xfrm>
          <a:prstGeom prst="rect">
            <a:avLst/>
          </a:prstGeom>
          <a:solidFill>
            <a:srgbClr val="7878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6237312"/>
            <a:ext cx="8928992" cy="504056"/>
          </a:xfrm>
        </p:spPr>
        <p:txBody>
          <a:bodyPr>
            <a:noAutofit/>
          </a:bodyPr>
          <a:lstStyle/>
          <a:p>
            <a:pPr algn="l"/>
            <a:r>
              <a:rPr lang="en-US" altLang="ko-KR" sz="1400" dirty="0" err="1" smtClean="0">
                <a:solidFill>
                  <a:schemeClr val="bg1">
                    <a:lumMod val="65000"/>
                    <a:lumOff val="35000"/>
                  </a:schemeClr>
                </a:solidFill>
              </a:rPr>
              <a:t>Akiyoshi</a:t>
            </a:r>
            <a:r>
              <a:rPr lang="en-US" altLang="ko-KR" sz="1400" dirty="0" smtClean="0">
                <a:solidFill>
                  <a:schemeClr val="bg1">
                    <a:lumMod val="65000"/>
                    <a:lumOff val="35000"/>
                  </a:schemeClr>
                </a:solidFill>
              </a:rPr>
              <a:t> </a:t>
            </a:r>
            <a:r>
              <a:rPr lang="en-US" altLang="ko-KR" sz="1400" dirty="0" err="1" smtClean="0">
                <a:solidFill>
                  <a:schemeClr val="bg1">
                    <a:lumMod val="65000"/>
                    <a:lumOff val="35000"/>
                  </a:schemeClr>
                </a:solidFill>
              </a:rPr>
              <a:t>Kitaoka</a:t>
            </a:r>
            <a:r>
              <a:rPr lang="en-US" altLang="ko-KR" sz="1400" dirty="0" smtClean="0">
                <a:solidFill>
                  <a:schemeClr val="bg1">
                    <a:lumMod val="65000"/>
                    <a:lumOff val="35000"/>
                  </a:schemeClr>
                </a:solidFill>
              </a:rPr>
              <a:t>, “Rotating Snakes” (2003)</a:t>
            </a:r>
            <a:r>
              <a:rPr lang="en-US" altLang="ko-KR" sz="1400" dirty="0" smtClean="0">
                <a:solidFill>
                  <a:schemeClr val="tx1">
                    <a:lumMod val="65000"/>
                  </a:schemeClr>
                </a:solidFill>
              </a:rPr>
              <a:t/>
            </a:r>
            <a:br>
              <a:rPr lang="en-US" altLang="ko-KR" sz="1400" dirty="0" smtClean="0">
                <a:solidFill>
                  <a:schemeClr val="tx1">
                    <a:lumMod val="65000"/>
                  </a:schemeClr>
                </a:solidFill>
              </a:rPr>
            </a:br>
            <a:r>
              <a:rPr lang="en-US" altLang="ko-KR" sz="1400" dirty="0" smtClean="0">
                <a:hlinkClick r:id="rId3"/>
              </a:rPr>
              <a:t> http://www.psy.ritsumei.ac.jp/~akitaoka/rotsnakes12e.html</a:t>
            </a:r>
            <a:endParaRPr lang="en-US" altLang="ko-KR" sz="1400" dirty="0" smtClean="0">
              <a:solidFill>
                <a:schemeClr val="tx1"/>
              </a:solidFill>
            </a:endParaRPr>
          </a:p>
        </p:txBody>
      </p:sp>
      <p:pic>
        <p:nvPicPr>
          <p:cNvPr id="5" name="Picture 2" descr="http://www.ritsumei.ac.jp/~akitaoka/rotsnake.gif"/>
          <p:cNvPicPr>
            <a:picLocks noChangeAspect="1" noChangeArrowheads="1"/>
          </p:cNvPicPr>
          <p:nvPr/>
        </p:nvPicPr>
        <p:blipFill>
          <a:blip r:embed="rId4" cstate="print"/>
          <a:srcRect/>
          <a:stretch>
            <a:fillRect/>
          </a:stretch>
        </p:blipFill>
        <p:spPr bwMode="auto">
          <a:xfrm>
            <a:off x="755576" y="116632"/>
            <a:ext cx="7488832" cy="561662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6165304"/>
            <a:ext cx="8928992" cy="504056"/>
          </a:xfrm>
        </p:spPr>
        <p:txBody>
          <a:bodyPr>
            <a:noAutofit/>
          </a:bodyPr>
          <a:lstStyle/>
          <a:p>
            <a:pPr algn="l"/>
            <a:r>
              <a:rPr lang="en-US" altLang="ko-KR" sz="1400" dirty="0" err="1" smtClean="0">
                <a:solidFill>
                  <a:schemeClr val="bg1">
                    <a:lumMod val="65000"/>
                    <a:lumOff val="35000"/>
                  </a:schemeClr>
                </a:solidFill>
              </a:rPr>
              <a:t>Akiyoshi</a:t>
            </a:r>
            <a:r>
              <a:rPr lang="en-US" altLang="ko-KR" sz="1400" dirty="0" smtClean="0">
                <a:solidFill>
                  <a:schemeClr val="bg1">
                    <a:lumMod val="65000"/>
                    <a:lumOff val="35000"/>
                  </a:schemeClr>
                </a:solidFill>
              </a:rPr>
              <a:t> </a:t>
            </a:r>
            <a:r>
              <a:rPr lang="en-US" altLang="ko-KR" sz="1400" dirty="0" err="1" smtClean="0">
                <a:solidFill>
                  <a:schemeClr val="bg1">
                    <a:lumMod val="65000"/>
                    <a:lumOff val="35000"/>
                  </a:schemeClr>
                </a:solidFill>
              </a:rPr>
              <a:t>Kitaoka</a:t>
            </a:r>
            <a:r>
              <a:rPr lang="en-US" altLang="ko-KR" sz="1400" dirty="0" smtClean="0">
                <a:solidFill>
                  <a:schemeClr val="bg1">
                    <a:lumMod val="65000"/>
                    <a:lumOff val="35000"/>
                  </a:schemeClr>
                </a:solidFill>
              </a:rPr>
              <a:t>, “Rotating Snakes” (2003)</a:t>
            </a:r>
            <a:r>
              <a:rPr lang="en-US" altLang="ko-KR" sz="1400" dirty="0" smtClean="0">
                <a:solidFill>
                  <a:schemeClr val="tx1">
                    <a:lumMod val="65000"/>
                  </a:schemeClr>
                </a:solidFill>
              </a:rPr>
              <a:t/>
            </a:r>
            <a:br>
              <a:rPr lang="en-US" altLang="ko-KR" sz="1400" dirty="0" smtClean="0">
                <a:solidFill>
                  <a:schemeClr val="tx1">
                    <a:lumMod val="65000"/>
                  </a:schemeClr>
                </a:solidFill>
              </a:rPr>
            </a:br>
            <a:r>
              <a:rPr lang="en-US" altLang="ko-KR" sz="1400" dirty="0" smtClean="0">
                <a:hlinkClick r:id="rId3"/>
              </a:rPr>
              <a:t> http://www.psy.ritsumei.ac.jp/~akitaoka/rotsnakes12e.html</a:t>
            </a:r>
            <a:endParaRPr lang="en-US" altLang="ko-KR" sz="1400" dirty="0" smtClean="0">
              <a:solidFill>
                <a:schemeClr val="tx1"/>
              </a:solidFill>
            </a:endParaRPr>
          </a:p>
        </p:txBody>
      </p:sp>
      <p:pic>
        <p:nvPicPr>
          <p:cNvPr id="1026" name="Picture 2"/>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chemeClr val="tx1">
                    <a:lumMod val="75000"/>
                  </a:schemeClr>
                </a:solidFill>
              </a:rPr>
              <a:t>There are thousands of these.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chemeClr val="tx1">
                    <a:lumMod val="75000"/>
                  </a:schemeClr>
                </a:solidFill>
              </a:rPr>
              <a:t>There is </a:t>
            </a:r>
            <a:r>
              <a:rPr lang="en-US" altLang="ko-KR" sz="3200" dirty="0" smtClean="0">
                <a:solidFill>
                  <a:srgbClr val="00EA00"/>
                </a:solidFill>
              </a:rPr>
              <a:t>something weird</a:t>
            </a:r>
            <a:r>
              <a:rPr lang="en-US" altLang="ko-KR" sz="3200" dirty="0" smtClean="0">
                <a:solidFill>
                  <a:schemeClr val="tx1">
                    <a:lumMod val="75000"/>
                  </a:schemeClr>
                </a:solidFill>
              </a:rPr>
              <a:t> in your eyes.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chemeClr val="tx1">
                    <a:lumMod val="75000"/>
                  </a:schemeClr>
                </a:solidFill>
              </a:rPr>
              <a:t>…and in your </a:t>
            </a:r>
            <a:r>
              <a:rPr lang="en-US" altLang="ko-KR" sz="3200" dirty="0" smtClean="0">
                <a:solidFill>
                  <a:srgbClr val="00EA00"/>
                </a:solidFill>
              </a:rPr>
              <a:t>users’ eyes.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chemeClr val="tx1">
                    <a:lumMod val="75000"/>
                  </a:schemeClr>
                </a:solidFill>
              </a:rPr>
              <a:t>Not only eyes, but also </a:t>
            </a:r>
            <a:r>
              <a:rPr lang="en-US" altLang="ko-KR" sz="3200" dirty="0" smtClean="0">
                <a:solidFill>
                  <a:srgbClr val="00EA00"/>
                </a:solidFill>
              </a:rPr>
              <a:t>ears.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rgbClr val="00EA00"/>
                </a:solidFill>
              </a:rPr>
              <a:t>What is common between all of them?</a:t>
            </a:r>
            <a:r>
              <a:rPr lang="en-US" altLang="ko-KR" sz="3200" dirty="0" smtClean="0">
                <a:solidFill>
                  <a:schemeClr val="tx1">
                    <a:lumMod val="75000"/>
                  </a:schemeClr>
                </a:solidFill>
              </a:rPr>
              <a:t/>
            </a:r>
            <a:br>
              <a:rPr lang="en-US" altLang="ko-KR" sz="3200" dirty="0" smtClean="0">
                <a:solidFill>
                  <a:schemeClr val="tx1">
                    <a:lumMod val="75000"/>
                  </a:schemeClr>
                </a:solidFill>
              </a:rPr>
            </a:br>
            <a:r>
              <a:rPr lang="en-US" altLang="ko-KR" sz="3200" dirty="0" smtClean="0">
                <a:solidFill>
                  <a:schemeClr val="tx1">
                    <a:lumMod val="75000"/>
                  </a:schemeClr>
                </a:solidFill>
              </a:rPr>
              <a:t/>
            </a:r>
            <a:br>
              <a:rPr lang="en-US" altLang="ko-KR" sz="3200" dirty="0" smtClean="0">
                <a:solidFill>
                  <a:schemeClr val="tx1">
                    <a:lumMod val="75000"/>
                  </a:schemeClr>
                </a:solidFill>
              </a:rPr>
            </a:br>
            <a:r>
              <a:rPr lang="en-US" altLang="ko-KR" sz="2800" dirty="0" smtClean="0">
                <a:solidFill>
                  <a:schemeClr val="tx1">
                    <a:lumMod val="75000"/>
                  </a:schemeClr>
                </a:solidFill>
              </a:rPr>
              <a:t>Infectious disease</a:t>
            </a:r>
            <a:br>
              <a:rPr lang="en-US" altLang="ko-KR" sz="2800" dirty="0" smtClean="0">
                <a:solidFill>
                  <a:schemeClr val="tx1">
                    <a:lumMod val="75000"/>
                  </a:schemeClr>
                </a:solidFill>
              </a:rPr>
            </a:br>
            <a:r>
              <a:rPr lang="en-US" altLang="ko-KR" sz="2800" dirty="0" smtClean="0">
                <a:solidFill>
                  <a:schemeClr val="tx1">
                    <a:lumMod val="75000"/>
                  </a:schemeClr>
                </a:solidFill>
              </a:rPr>
              <a:t>Airports</a:t>
            </a:r>
            <a:br>
              <a:rPr lang="en-US" altLang="ko-KR" sz="2800" dirty="0" smtClean="0">
                <a:solidFill>
                  <a:schemeClr val="tx1">
                    <a:lumMod val="75000"/>
                  </a:schemeClr>
                </a:solidFill>
              </a:rPr>
            </a:br>
            <a:r>
              <a:rPr lang="en-US" altLang="ko-KR" sz="2800" dirty="0" smtClean="0">
                <a:solidFill>
                  <a:schemeClr val="tx1">
                    <a:lumMod val="75000"/>
                  </a:schemeClr>
                </a:solidFill>
              </a:rPr>
              <a:t>World Wide Web</a:t>
            </a:r>
            <a:br>
              <a:rPr lang="en-US" altLang="ko-KR" sz="2800" dirty="0" smtClean="0">
                <a:solidFill>
                  <a:schemeClr val="tx1">
                    <a:lumMod val="75000"/>
                  </a:schemeClr>
                </a:solidFill>
              </a:rPr>
            </a:br>
            <a:r>
              <a:rPr lang="en-US" altLang="ko-KR" sz="2800" dirty="0" smtClean="0">
                <a:solidFill>
                  <a:schemeClr val="tx1">
                    <a:lumMod val="75000"/>
                  </a:schemeClr>
                </a:solidFill>
              </a:rPr>
              <a:t>Human Brain</a:t>
            </a:r>
            <a:br>
              <a:rPr lang="en-US" altLang="ko-KR" sz="2800" dirty="0" smtClean="0">
                <a:solidFill>
                  <a:schemeClr val="tx1">
                    <a:lumMod val="75000"/>
                  </a:schemeClr>
                </a:solidFill>
              </a:rPr>
            </a:br>
            <a:r>
              <a:rPr lang="en-US" altLang="ko-KR" sz="2800" dirty="0" smtClean="0">
                <a:solidFill>
                  <a:schemeClr val="tx1">
                    <a:lumMod val="75000"/>
                  </a:schemeClr>
                </a:solidFill>
              </a:rPr>
              <a:t>Social Relationships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6237312"/>
            <a:ext cx="8928992" cy="504056"/>
          </a:xfrm>
        </p:spPr>
        <p:txBody>
          <a:bodyPr>
            <a:noAutofit/>
          </a:bodyPr>
          <a:lstStyle/>
          <a:p>
            <a:pPr algn="l"/>
            <a:r>
              <a:rPr lang="en-US" altLang="ko-KR" sz="1400" dirty="0" smtClean="0">
                <a:solidFill>
                  <a:schemeClr val="bg1">
                    <a:lumMod val="65000"/>
                    <a:lumOff val="35000"/>
                  </a:schemeClr>
                </a:solidFill>
              </a:rPr>
              <a:t>H. </a:t>
            </a:r>
            <a:r>
              <a:rPr lang="en-US" altLang="ko-KR" sz="1400" dirty="0" err="1" smtClean="0">
                <a:solidFill>
                  <a:schemeClr val="bg1">
                    <a:lumMod val="65000"/>
                    <a:lumOff val="35000"/>
                  </a:schemeClr>
                </a:solidFill>
              </a:rPr>
              <a:t>McGurk</a:t>
            </a:r>
            <a:r>
              <a:rPr lang="en-US" altLang="ko-KR" sz="1400" dirty="0" smtClean="0">
                <a:solidFill>
                  <a:schemeClr val="bg1">
                    <a:lumMod val="65000"/>
                    <a:lumOff val="35000"/>
                  </a:schemeClr>
                </a:solidFill>
              </a:rPr>
              <a:t>, J. MacDonald, "Hearing lips and seeing voices," Nature, </a:t>
            </a:r>
            <a:r>
              <a:rPr lang="en-US" altLang="ko-KR" sz="1400" dirty="0" err="1" smtClean="0">
                <a:solidFill>
                  <a:schemeClr val="bg1">
                    <a:lumMod val="65000"/>
                    <a:lumOff val="35000"/>
                  </a:schemeClr>
                </a:solidFill>
              </a:rPr>
              <a:t>Vol</a:t>
            </a:r>
            <a:r>
              <a:rPr lang="en-US" altLang="ko-KR" sz="1400" dirty="0" smtClean="0">
                <a:solidFill>
                  <a:schemeClr val="bg1">
                    <a:lumMod val="65000"/>
                    <a:lumOff val="35000"/>
                  </a:schemeClr>
                </a:solidFill>
              </a:rPr>
              <a:t> 264(5588), pp. 746–748(1976)</a:t>
            </a:r>
            <a:r>
              <a:rPr lang="en-US" altLang="ko-KR" sz="1400" dirty="0" smtClean="0">
                <a:solidFill>
                  <a:schemeClr val="tx1">
                    <a:lumMod val="65000"/>
                  </a:schemeClr>
                </a:solidFill>
              </a:rPr>
              <a:t/>
            </a:r>
            <a:br>
              <a:rPr lang="en-US" altLang="ko-KR" sz="1400" dirty="0" smtClean="0">
                <a:solidFill>
                  <a:schemeClr val="tx1">
                    <a:lumMod val="65000"/>
                  </a:schemeClr>
                </a:solidFill>
              </a:rPr>
            </a:br>
            <a:r>
              <a:rPr lang="en-US" altLang="ko-KR" sz="1400" dirty="0" smtClean="0">
                <a:hlinkClick r:id="rId4"/>
              </a:rPr>
              <a:t>http://www.youtube.com/watch?v=aFPtc8BVdJk</a:t>
            </a:r>
            <a:endParaRPr lang="en-US" altLang="ko-KR" sz="1400" dirty="0" smtClean="0">
              <a:solidFill>
                <a:schemeClr val="tx1"/>
              </a:solidFill>
            </a:endParaRPr>
          </a:p>
        </p:txBody>
      </p:sp>
      <p:pic>
        <p:nvPicPr>
          <p:cNvPr id="4" name="mcgurk_medium.avi">
            <a:hlinkClick r:id="" action="ppaction://media"/>
          </p:cNvPr>
          <p:cNvPicPr>
            <a:picLocks noRot="1" noChangeAspect="1"/>
          </p:cNvPicPr>
          <p:nvPr>
            <a:videoFile r:link="rId1"/>
          </p:nvPr>
        </p:nvPicPr>
        <p:blipFill>
          <a:blip r:embed="rId5" cstate="print"/>
          <a:stretch>
            <a:fillRect/>
          </a:stretch>
        </p:blipFill>
        <p:spPr>
          <a:xfrm>
            <a:off x="755576" y="116632"/>
            <a:ext cx="7488832" cy="561662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chemeClr val="tx1">
                    <a:lumMod val="75000"/>
                  </a:schemeClr>
                </a:solidFill>
              </a:rPr>
              <a:t>What about </a:t>
            </a:r>
            <a:r>
              <a:rPr lang="en-US" altLang="ko-KR" sz="3200" dirty="0" smtClean="0">
                <a:solidFill>
                  <a:srgbClr val="00EA00"/>
                </a:solidFill>
              </a:rPr>
              <a:t>thinking and reasoning?</a:t>
            </a:r>
            <a:br>
              <a:rPr lang="en-US" altLang="ko-KR" sz="3200" dirty="0" smtClean="0">
                <a:solidFill>
                  <a:srgbClr val="00EA00"/>
                </a:solidFill>
              </a:rPr>
            </a:br>
            <a:r>
              <a:rPr lang="en-US" altLang="ko-KR" sz="3200" dirty="0" smtClean="0">
                <a:solidFill>
                  <a:schemeClr val="tx1">
                    <a:lumMod val="75000"/>
                  </a:schemeClr>
                </a:solidFill>
              </a:rPr>
              <a:t>Are they somewhat broken, too?</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txBox="1">
            <a:spLocks/>
          </p:cNvSpPr>
          <p:nvPr/>
        </p:nvSpPr>
        <p:spPr>
          <a:xfrm>
            <a:off x="107504" y="6237312"/>
            <a:ext cx="8928992" cy="504056"/>
          </a:xfrm>
          <a:prstGeom prst="rect">
            <a:avLst/>
          </a:prstGeom>
        </p:spPr>
        <p:txBody>
          <a:bodyPr vert="horz" lIns="91440" tIns="45720" rIns="91440" bIns="45720" rtlCol="0" anchor="ctr">
            <a:no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endPar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endParaRPr>
          </a:p>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1400" b="0" i="0" u="none" strike="noStrike" kern="1200" cap="none" spc="0" normalizeH="0" baseline="0" noProof="0" dirty="0" err="1" smtClean="0">
                <a:ln>
                  <a:noFill/>
                </a:ln>
                <a:solidFill>
                  <a:schemeClr val="bg1">
                    <a:lumMod val="65000"/>
                    <a:lumOff val="35000"/>
                  </a:schemeClr>
                </a:solidFill>
                <a:effectLst/>
                <a:uLnTx/>
                <a:uFillTx/>
                <a:latin typeface="+mj-lt"/>
                <a:ea typeface="+mj-ea"/>
                <a:cs typeface="+mj-cs"/>
              </a:rPr>
              <a:t>Gerd</a:t>
            </a:r>
            <a:r>
              <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rPr>
              <a:t> </a:t>
            </a:r>
            <a:r>
              <a:rPr kumimoji="0" lang="en-US" altLang="ko-KR" sz="1400" b="0" i="0" u="none" strike="noStrike" kern="1200" cap="none" spc="0" normalizeH="0" baseline="0" noProof="0" dirty="0" err="1" smtClean="0">
                <a:ln>
                  <a:noFill/>
                </a:ln>
                <a:solidFill>
                  <a:schemeClr val="bg1">
                    <a:lumMod val="65000"/>
                    <a:lumOff val="35000"/>
                  </a:schemeClr>
                </a:solidFill>
                <a:effectLst/>
                <a:uLnTx/>
                <a:uFillTx/>
                <a:latin typeface="+mj-lt"/>
                <a:ea typeface="+mj-ea"/>
                <a:cs typeface="+mj-cs"/>
              </a:rPr>
              <a:t>Gigerenzer</a:t>
            </a:r>
            <a:r>
              <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rPr>
              <a:t>, “Adaptive</a:t>
            </a:r>
            <a:r>
              <a:rPr kumimoji="0" lang="en-US" altLang="ko-KR" sz="1400" b="0" i="0" u="none" strike="noStrike" kern="1200" cap="none" spc="0" normalizeH="0" noProof="0" dirty="0" smtClean="0">
                <a:ln>
                  <a:noFill/>
                </a:ln>
                <a:solidFill>
                  <a:schemeClr val="bg1">
                    <a:lumMod val="65000"/>
                    <a:lumOff val="35000"/>
                  </a:schemeClr>
                </a:solidFill>
                <a:effectLst/>
                <a:uLnTx/>
                <a:uFillTx/>
                <a:latin typeface="+mj-lt"/>
                <a:ea typeface="+mj-ea"/>
                <a:cs typeface="+mj-cs"/>
              </a:rPr>
              <a:t> Thinking – Rationality in the Real World</a:t>
            </a:r>
            <a:r>
              <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rPr>
              <a:t>“</a:t>
            </a:r>
            <a:r>
              <a:rPr kumimoji="0" lang="en-US" altLang="ko-KR" sz="1400" b="0" i="0" u="none" strike="noStrike" kern="1200" cap="none" spc="0" normalizeH="0" noProof="0" dirty="0" smtClean="0">
                <a:ln>
                  <a:noFill/>
                </a:ln>
                <a:solidFill>
                  <a:schemeClr val="bg1">
                    <a:lumMod val="65000"/>
                    <a:lumOff val="35000"/>
                  </a:schemeClr>
                </a:solidFill>
                <a:effectLst/>
                <a:uLnTx/>
                <a:uFillTx/>
                <a:latin typeface="+mj-lt"/>
                <a:ea typeface="+mj-ea"/>
                <a:cs typeface="+mj-cs"/>
              </a:rPr>
              <a:t> </a:t>
            </a:r>
            <a:r>
              <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rPr>
              <a:t>(2000)</a:t>
            </a:r>
            <a:endParaRPr lang="en-US" altLang="ko-KR" sz="1400" dirty="0" smtClean="0">
              <a:solidFill>
                <a:schemeClr val="tx1">
                  <a:lumMod val="65000"/>
                </a:schemeClr>
              </a:solidFill>
              <a:latin typeface="+mj-lt"/>
              <a:ea typeface="+mj-ea"/>
              <a:cs typeface="+mj-cs"/>
            </a:endParaRPr>
          </a:p>
        </p:txBody>
      </p:sp>
      <p:sp>
        <p:nvSpPr>
          <p:cNvPr id="5" name="제목 1"/>
          <p:cNvSpPr>
            <a:spLocks noGrp="1"/>
          </p:cNvSpPr>
          <p:nvPr>
            <p:ph type="title"/>
          </p:nvPr>
        </p:nvSpPr>
        <p:spPr>
          <a:xfrm>
            <a:off x="107504" y="116632"/>
            <a:ext cx="8928992" cy="2880320"/>
          </a:xfrm>
        </p:spPr>
        <p:txBody>
          <a:bodyPr>
            <a:noAutofit/>
          </a:bodyPr>
          <a:lstStyle/>
          <a:p>
            <a:r>
              <a:rPr lang="en-US" altLang="ko-KR" sz="2400" dirty="0" smtClean="0">
                <a:solidFill>
                  <a:schemeClr val="tx1">
                    <a:lumMod val="75000"/>
                  </a:schemeClr>
                </a:solidFill>
              </a:rPr>
              <a:t>If there is a “D” on one side of the card, then there is a “3” on the other side.</a:t>
            </a:r>
            <a:br>
              <a:rPr lang="en-US" altLang="ko-KR" sz="2400" dirty="0" smtClean="0">
                <a:solidFill>
                  <a:schemeClr val="tx1">
                    <a:lumMod val="75000"/>
                  </a:schemeClr>
                </a:solidFill>
              </a:rPr>
            </a:br>
            <a:r>
              <a:rPr lang="en-US" altLang="ko-KR" sz="2400" dirty="0" smtClean="0">
                <a:solidFill>
                  <a:schemeClr val="tx1">
                    <a:lumMod val="75000"/>
                  </a:schemeClr>
                </a:solidFill>
              </a:rPr>
              <a:t/>
            </a:r>
            <a:br>
              <a:rPr lang="en-US" altLang="ko-KR" sz="2400" dirty="0" smtClean="0">
                <a:solidFill>
                  <a:schemeClr val="tx1">
                    <a:lumMod val="75000"/>
                  </a:schemeClr>
                </a:solidFill>
              </a:rPr>
            </a:br>
            <a:r>
              <a:rPr lang="en-US" altLang="ko-KR" sz="2400" dirty="0" smtClean="0">
                <a:solidFill>
                  <a:schemeClr val="tx1">
                    <a:lumMod val="75000"/>
                  </a:schemeClr>
                </a:solidFill>
              </a:rPr>
              <a:t>Each of the following cards has a letter on one side and a number on the other. Indicate only the card(s) you definitely need to turn over to see if the rule has been violated.</a:t>
            </a:r>
          </a:p>
        </p:txBody>
      </p:sp>
      <p:sp>
        <p:nvSpPr>
          <p:cNvPr id="11" name="직사각형 10"/>
          <p:cNvSpPr/>
          <p:nvPr/>
        </p:nvSpPr>
        <p:spPr>
          <a:xfrm>
            <a:off x="251520" y="3140968"/>
            <a:ext cx="2088232" cy="216024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800" dirty="0" smtClean="0"/>
              <a:t>D</a:t>
            </a:r>
            <a:endParaRPr lang="ko-KR" altLang="en-US" sz="4800" dirty="0"/>
          </a:p>
        </p:txBody>
      </p:sp>
      <p:sp>
        <p:nvSpPr>
          <p:cNvPr id="12" name="직사각형 11"/>
          <p:cNvSpPr/>
          <p:nvPr/>
        </p:nvSpPr>
        <p:spPr>
          <a:xfrm>
            <a:off x="2411760" y="3140968"/>
            <a:ext cx="2088232" cy="216024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800" dirty="0" smtClean="0"/>
              <a:t>E</a:t>
            </a:r>
            <a:endParaRPr lang="ko-KR" altLang="en-US" sz="4800" dirty="0"/>
          </a:p>
        </p:txBody>
      </p:sp>
      <p:sp>
        <p:nvSpPr>
          <p:cNvPr id="13" name="직사각형 12"/>
          <p:cNvSpPr/>
          <p:nvPr/>
        </p:nvSpPr>
        <p:spPr>
          <a:xfrm>
            <a:off x="4572000" y="3140968"/>
            <a:ext cx="2088232" cy="216024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800" dirty="0" smtClean="0"/>
              <a:t>3</a:t>
            </a:r>
            <a:endParaRPr lang="ko-KR" altLang="en-US" sz="4800" dirty="0"/>
          </a:p>
        </p:txBody>
      </p:sp>
      <p:sp>
        <p:nvSpPr>
          <p:cNvPr id="14" name="직사각형 13"/>
          <p:cNvSpPr/>
          <p:nvPr/>
        </p:nvSpPr>
        <p:spPr>
          <a:xfrm>
            <a:off x="6732240" y="3140968"/>
            <a:ext cx="2088232" cy="216024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800" dirty="0" smtClean="0"/>
              <a:t>4</a:t>
            </a:r>
            <a:endParaRPr lang="ko-KR" altLang="en-US" sz="4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txBox="1">
            <a:spLocks/>
          </p:cNvSpPr>
          <p:nvPr/>
        </p:nvSpPr>
        <p:spPr>
          <a:xfrm>
            <a:off x="107504" y="6237312"/>
            <a:ext cx="8928992" cy="504056"/>
          </a:xfrm>
          <a:prstGeom prst="rect">
            <a:avLst/>
          </a:prstGeom>
        </p:spPr>
        <p:txBody>
          <a:bodyPr vert="horz" lIns="91440" tIns="45720" rIns="91440" bIns="45720" rtlCol="0" anchor="ctr">
            <a:no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endPar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endParaRPr>
          </a:p>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1400" b="0" i="0" u="none" strike="noStrike" kern="1200" cap="none" spc="0" normalizeH="0" baseline="0" noProof="0" dirty="0" err="1" smtClean="0">
                <a:ln>
                  <a:noFill/>
                </a:ln>
                <a:solidFill>
                  <a:schemeClr val="bg1">
                    <a:lumMod val="65000"/>
                    <a:lumOff val="35000"/>
                  </a:schemeClr>
                </a:solidFill>
                <a:effectLst/>
                <a:uLnTx/>
                <a:uFillTx/>
                <a:latin typeface="+mj-lt"/>
                <a:ea typeface="+mj-ea"/>
                <a:cs typeface="+mj-cs"/>
              </a:rPr>
              <a:t>Gerd</a:t>
            </a:r>
            <a:r>
              <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rPr>
              <a:t> </a:t>
            </a:r>
            <a:r>
              <a:rPr kumimoji="0" lang="en-US" altLang="ko-KR" sz="1400" b="0" i="0" u="none" strike="noStrike" kern="1200" cap="none" spc="0" normalizeH="0" baseline="0" noProof="0" dirty="0" err="1" smtClean="0">
                <a:ln>
                  <a:noFill/>
                </a:ln>
                <a:solidFill>
                  <a:schemeClr val="bg1">
                    <a:lumMod val="65000"/>
                    <a:lumOff val="35000"/>
                  </a:schemeClr>
                </a:solidFill>
                <a:effectLst/>
                <a:uLnTx/>
                <a:uFillTx/>
                <a:latin typeface="+mj-lt"/>
                <a:ea typeface="+mj-ea"/>
                <a:cs typeface="+mj-cs"/>
              </a:rPr>
              <a:t>Gigerenzer</a:t>
            </a:r>
            <a:r>
              <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rPr>
              <a:t>, “Adaptive</a:t>
            </a:r>
            <a:r>
              <a:rPr kumimoji="0" lang="en-US" altLang="ko-KR" sz="1400" b="0" i="0" u="none" strike="noStrike" kern="1200" cap="none" spc="0" normalizeH="0" noProof="0" dirty="0" smtClean="0">
                <a:ln>
                  <a:noFill/>
                </a:ln>
                <a:solidFill>
                  <a:schemeClr val="bg1">
                    <a:lumMod val="65000"/>
                    <a:lumOff val="35000"/>
                  </a:schemeClr>
                </a:solidFill>
                <a:effectLst/>
                <a:uLnTx/>
                <a:uFillTx/>
                <a:latin typeface="+mj-lt"/>
                <a:ea typeface="+mj-ea"/>
                <a:cs typeface="+mj-cs"/>
              </a:rPr>
              <a:t> Thinking – Rationality in the Real World</a:t>
            </a:r>
            <a:r>
              <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rPr>
              <a:t>“</a:t>
            </a:r>
            <a:r>
              <a:rPr kumimoji="0" lang="en-US" altLang="ko-KR" sz="1400" b="0" i="0" u="none" strike="noStrike" kern="1200" cap="none" spc="0" normalizeH="0" noProof="0" dirty="0" smtClean="0">
                <a:ln>
                  <a:noFill/>
                </a:ln>
                <a:solidFill>
                  <a:schemeClr val="bg1">
                    <a:lumMod val="65000"/>
                    <a:lumOff val="35000"/>
                  </a:schemeClr>
                </a:solidFill>
                <a:effectLst/>
                <a:uLnTx/>
                <a:uFillTx/>
                <a:latin typeface="+mj-lt"/>
                <a:ea typeface="+mj-ea"/>
                <a:cs typeface="+mj-cs"/>
              </a:rPr>
              <a:t> </a:t>
            </a:r>
            <a:r>
              <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rPr>
              <a:t>(2000)</a:t>
            </a:r>
            <a:endParaRPr lang="en-US" altLang="ko-KR" sz="1400" dirty="0" smtClean="0">
              <a:solidFill>
                <a:schemeClr val="tx1">
                  <a:lumMod val="65000"/>
                </a:schemeClr>
              </a:solidFill>
              <a:latin typeface="+mj-lt"/>
              <a:ea typeface="+mj-ea"/>
              <a:cs typeface="+mj-cs"/>
            </a:endParaRPr>
          </a:p>
        </p:txBody>
      </p:sp>
      <p:sp>
        <p:nvSpPr>
          <p:cNvPr id="5" name="제목 1"/>
          <p:cNvSpPr>
            <a:spLocks noGrp="1"/>
          </p:cNvSpPr>
          <p:nvPr>
            <p:ph type="title"/>
          </p:nvPr>
        </p:nvSpPr>
        <p:spPr>
          <a:xfrm>
            <a:off x="107504" y="116632"/>
            <a:ext cx="8928992" cy="2880320"/>
          </a:xfrm>
        </p:spPr>
        <p:txBody>
          <a:bodyPr>
            <a:noAutofit/>
          </a:bodyPr>
          <a:lstStyle/>
          <a:p>
            <a:r>
              <a:rPr lang="en-US" altLang="ko-KR" sz="2400" dirty="0" smtClean="0">
                <a:solidFill>
                  <a:schemeClr val="tx1">
                    <a:lumMod val="75000"/>
                  </a:schemeClr>
                </a:solidFill>
              </a:rPr>
              <a:t>If there is a “D” on one side of the card, then there is a “3” on the other side.</a:t>
            </a:r>
            <a:br>
              <a:rPr lang="en-US" altLang="ko-KR" sz="2400" dirty="0" smtClean="0">
                <a:solidFill>
                  <a:schemeClr val="tx1">
                    <a:lumMod val="75000"/>
                  </a:schemeClr>
                </a:solidFill>
              </a:rPr>
            </a:br>
            <a:r>
              <a:rPr lang="en-US" altLang="ko-KR" sz="2400" dirty="0" smtClean="0">
                <a:solidFill>
                  <a:schemeClr val="tx1">
                    <a:lumMod val="75000"/>
                  </a:schemeClr>
                </a:solidFill>
              </a:rPr>
              <a:t/>
            </a:r>
            <a:br>
              <a:rPr lang="en-US" altLang="ko-KR" sz="2400" dirty="0" smtClean="0">
                <a:solidFill>
                  <a:schemeClr val="tx1">
                    <a:lumMod val="75000"/>
                  </a:schemeClr>
                </a:solidFill>
              </a:rPr>
            </a:br>
            <a:r>
              <a:rPr lang="en-US" altLang="ko-KR" sz="2400" dirty="0" smtClean="0">
                <a:solidFill>
                  <a:schemeClr val="tx1">
                    <a:lumMod val="75000"/>
                  </a:schemeClr>
                </a:solidFill>
              </a:rPr>
              <a:t>Each of the following cards has a letter on one side and a number on the other. Indicate only the card(s) you definitely need to turn over to see if the rule has been violated.</a:t>
            </a:r>
          </a:p>
        </p:txBody>
      </p:sp>
      <p:sp>
        <p:nvSpPr>
          <p:cNvPr id="11" name="직사각형 10"/>
          <p:cNvSpPr/>
          <p:nvPr/>
        </p:nvSpPr>
        <p:spPr>
          <a:xfrm>
            <a:off x="251520" y="3140968"/>
            <a:ext cx="2088232" cy="2160240"/>
          </a:xfrm>
          <a:prstGeom prst="rect">
            <a:avLst/>
          </a:prstGeom>
          <a:solidFill>
            <a:srgbClr val="00E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800" dirty="0" smtClean="0"/>
              <a:t>D</a:t>
            </a:r>
            <a:endParaRPr lang="ko-KR" altLang="en-US" sz="4800" dirty="0"/>
          </a:p>
        </p:txBody>
      </p:sp>
      <p:sp>
        <p:nvSpPr>
          <p:cNvPr id="12" name="직사각형 11"/>
          <p:cNvSpPr/>
          <p:nvPr/>
        </p:nvSpPr>
        <p:spPr>
          <a:xfrm>
            <a:off x="2411760" y="3140968"/>
            <a:ext cx="2088232" cy="216024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800" dirty="0" smtClean="0"/>
              <a:t>E</a:t>
            </a:r>
            <a:endParaRPr lang="ko-KR" altLang="en-US" sz="4800" dirty="0"/>
          </a:p>
        </p:txBody>
      </p:sp>
      <p:sp>
        <p:nvSpPr>
          <p:cNvPr id="13" name="직사각형 12"/>
          <p:cNvSpPr/>
          <p:nvPr/>
        </p:nvSpPr>
        <p:spPr>
          <a:xfrm>
            <a:off x="4572000" y="3140968"/>
            <a:ext cx="2088232" cy="216024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800" dirty="0" smtClean="0"/>
              <a:t>3</a:t>
            </a:r>
            <a:endParaRPr lang="ko-KR" altLang="en-US" sz="4800" dirty="0"/>
          </a:p>
        </p:txBody>
      </p:sp>
      <p:sp>
        <p:nvSpPr>
          <p:cNvPr id="14" name="직사각형 13"/>
          <p:cNvSpPr/>
          <p:nvPr/>
        </p:nvSpPr>
        <p:spPr>
          <a:xfrm>
            <a:off x="6732240" y="3140968"/>
            <a:ext cx="2088232" cy="2160240"/>
          </a:xfrm>
          <a:prstGeom prst="rect">
            <a:avLst/>
          </a:prstGeom>
          <a:solidFill>
            <a:srgbClr val="00E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800" dirty="0" smtClean="0"/>
              <a:t>4</a:t>
            </a:r>
            <a:endParaRPr lang="ko-KR" altLang="en-US" sz="4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chemeClr val="tx1">
                    <a:lumMod val="75000"/>
                  </a:schemeClr>
                </a:solidFill>
              </a:rPr>
              <a:t>It’s a simple propositional logic:</a:t>
            </a:r>
            <a:br>
              <a:rPr lang="en-US" altLang="ko-KR" sz="3200" dirty="0" smtClean="0">
                <a:solidFill>
                  <a:schemeClr val="tx1">
                    <a:lumMod val="75000"/>
                  </a:schemeClr>
                </a:solidFill>
              </a:rPr>
            </a:br>
            <a:r>
              <a:rPr lang="en-US" altLang="ko-KR" sz="3200" dirty="0" smtClean="0">
                <a:solidFill>
                  <a:schemeClr val="tx1">
                    <a:lumMod val="75000"/>
                  </a:schemeClr>
                </a:solidFill>
              </a:rPr>
              <a:t/>
            </a:r>
            <a:br>
              <a:rPr lang="en-US" altLang="ko-KR" sz="3200" dirty="0" smtClean="0">
                <a:solidFill>
                  <a:schemeClr val="tx1">
                    <a:lumMod val="75000"/>
                  </a:schemeClr>
                </a:solidFill>
              </a:rPr>
            </a:br>
            <a:r>
              <a:rPr lang="en-US" altLang="ko-KR" sz="2800" dirty="0" smtClean="0">
                <a:solidFill>
                  <a:schemeClr val="tx1">
                    <a:lumMod val="75000"/>
                  </a:schemeClr>
                </a:solidFill>
              </a:rPr>
              <a:t>D </a:t>
            </a:r>
            <a:r>
              <a:rPr lang="en-US" altLang="ko-KR" sz="2800" dirty="0" smtClean="0">
                <a:solidFill>
                  <a:schemeClr val="tx1">
                    <a:lumMod val="75000"/>
                  </a:schemeClr>
                </a:solidFill>
                <a:sym typeface="Wingdings" pitchFamily="2" charset="2"/>
              </a:rPr>
              <a:t> 3</a:t>
            </a:r>
            <a:br>
              <a:rPr lang="en-US" altLang="ko-KR" sz="2800" dirty="0" smtClean="0">
                <a:solidFill>
                  <a:schemeClr val="tx1">
                    <a:lumMod val="75000"/>
                  </a:schemeClr>
                </a:solidFill>
                <a:sym typeface="Wingdings" pitchFamily="2" charset="2"/>
              </a:rPr>
            </a:br>
            <a:r>
              <a:rPr lang="en-US" altLang="ko-KR" sz="3200" dirty="0" smtClean="0">
                <a:solidFill>
                  <a:schemeClr val="tx1">
                    <a:lumMod val="75000"/>
                  </a:schemeClr>
                </a:solidFill>
                <a:sym typeface="Wingdings" pitchFamily="2" charset="2"/>
              </a:rPr>
              <a:t/>
            </a:r>
            <a:br>
              <a:rPr lang="en-US" altLang="ko-KR" sz="3200" dirty="0" smtClean="0">
                <a:solidFill>
                  <a:schemeClr val="tx1">
                    <a:lumMod val="75000"/>
                  </a:schemeClr>
                </a:solidFill>
                <a:sym typeface="Wingdings" pitchFamily="2" charset="2"/>
              </a:rPr>
            </a:br>
            <a:r>
              <a:rPr lang="en-US" altLang="ko-KR" sz="3200" dirty="0" smtClean="0">
                <a:solidFill>
                  <a:schemeClr val="tx1">
                    <a:lumMod val="75000"/>
                  </a:schemeClr>
                </a:solidFill>
                <a:sym typeface="Wingdings" pitchFamily="2" charset="2"/>
              </a:rPr>
              <a:t>The only logical falsity:</a:t>
            </a:r>
            <a:br>
              <a:rPr lang="en-US" altLang="ko-KR" sz="3200" dirty="0" smtClean="0">
                <a:solidFill>
                  <a:schemeClr val="tx1">
                    <a:lumMod val="75000"/>
                  </a:schemeClr>
                </a:solidFill>
                <a:sym typeface="Wingdings" pitchFamily="2" charset="2"/>
              </a:rPr>
            </a:br>
            <a:r>
              <a:rPr lang="en-US" altLang="ko-KR" sz="3200" dirty="0" smtClean="0">
                <a:solidFill>
                  <a:schemeClr val="tx1">
                    <a:lumMod val="75000"/>
                  </a:schemeClr>
                </a:solidFill>
                <a:sym typeface="Wingdings" pitchFamily="2" charset="2"/>
              </a:rPr>
              <a:t/>
            </a:r>
            <a:br>
              <a:rPr lang="en-US" altLang="ko-KR" sz="3200" dirty="0" smtClean="0">
                <a:solidFill>
                  <a:schemeClr val="tx1">
                    <a:lumMod val="75000"/>
                  </a:schemeClr>
                </a:solidFill>
                <a:sym typeface="Wingdings" pitchFamily="2" charset="2"/>
              </a:rPr>
            </a:br>
            <a:r>
              <a:rPr lang="en-US" altLang="ko-KR" sz="2800" dirty="0" smtClean="0">
                <a:solidFill>
                  <a:schemeClr val="tx1">
                    <a:lumMod val="75000"/>
                  </a:schemeClr>
                </a:solidFill>
                <a:sym typeface="Wingdings" pitchFamily="2" charset="2"/>
              </a:rPr>
              <a:t>D &amp; not 3</a:t>
            </a:r>
            <a:endParaRPr lang="en-US" altLang="ko-KR" sz="2800" dirty="0" smtClean="0">
              <a:solidFill>
                <a:schemeClr val="tx1">
                  <a:lumMod val="7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chemeClr val="tx1">
                    <a:lumMod val="75000"/>
                  </a:schemeClr>
                </a:solidFill>
              </a:rPr>
              <a:t>You are not the only one. Only about </a:t>
            </a:r>
            <a:r>
              <a:rPr lang="en-US" altLang="ko-KR" sz="3200" dirty="0" smtClean="0">
                <a:solidFill>
                  <a:srgbClr val="00EA00"/>
                </a:solidFill>
              </a:rPr>
              <a:t>10%</a:t>
            </a:r>
            <a:r>
              <a:rPr lang="en-US" altLang="ko-KR" sz="3200" dirty="0" smtClean="0">
                <a:solidFill>
                  <a:schemeClr val="tx1">
                    <a:lumMod val="75000"/>
                  </a:schemeClr>
                </a:solidFill>
              </a:rPr>
              <a:t> of the participants select the right cards.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chemeClr val="tx1">
                    <a:lumMod val="75000"/>
                  </a:schemeClr>
                </a:solidFill>
              </a:rPr>
              <a:t>These are </a:t>
            </a:r>
            <a:r>
              <a:rPr lang="en-US" altLang="ko-KR" sz="3200" dirty="0" smtClean="0">
                <a:solidFill>
                  <a:srgbClr val="00EA00"/>
                </a:solidFill>
              </a:rPr>
              <a:t>illusions, errors</a:t>
            </a:r>
            <a:r>
              <a:rPr lang="en-US" altLang="ko-KR" sz="3200" dirty="0" smtClean="0">
                <a:solidFill>
                  <a:schemeClr val="tx1">
                    <a:lumMod val="75000"/>
                  </a:schemeClr>
                </a:solidFill>
              </a:rPr>
              <a:t> and/or </a:t>
            </a:r>
            <a:r>
              <a:rPr lang="en-US" altLang="ko-KR" sz="3200" dirty="0" smtClean="0">
                <a:solidFill>
                  <a:srgbClr val="00EA00"/>
                </a:solidFill>
              </a:rPr>
              <a:t>biases.</a:t>
            </a:r>
            <a:br>
              <a:rPr lang="en-US" altLang="ko-KR" sz="3200" dirty="0" smtClean="0">
                <a:solidFill>
                  <a:srgbClr val="00EA00"/>
                </a:solidFill>
              </a:rPr>
            </a:br>
            <a:r>
              <a:rPr lang="en-US" altLang="ko-KR" sz="3200" dirty="0" smtClean="0">
                <a:solidFill>
                  <a:schemeClr val="tx1">
                    <a:lumMod val="75000"/>
                  </a:schemeClr>
                </a:solidFill>
              </a:rPr>
              <a:t>Our minds are somewhat </a:t>
            </a:r>
            <a:r>
              <a:rPr lang="en-US" altLang="ko-KR" sz="3200" dirty="0" smtClean="0">
                <a:solidFill>
                  <a:srgbClr val="00EA00"/>
                </a:solidFill>
              </a:rPr>
              <a:t>broken.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chemeClr val="tx1">
                    <a:lumMod val="75000"/>
                  </a:schemeClr>
                </a:solidFill>
              </a:rPr>
              <a:t>“I knew it! That explains why my users are so stupid!”</a:t>
            </a:r>
            <a:endParaRPr lang="en-US" altLang="ko-KR" sz="3200" dirty="0" smtClean="0">
              <a:solidFill>
                <a:srgbClr val="00EA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6120680"/>
          </a:xfrm>
        </p:spPr>
        <p:txBody>
          <a:bodyPr>
            <a:normAutofit/>
          </a:bodyPr>
          <a:lstStyle/>
          <a:p>
            <a:r>
              <a:rPr lang="en-US" altLang="ko-KR" sz="3200" dirty="0" smtClean="0">
                <a:solidFill>
                  <a:schemeClr val="tx1">
                    <a:lumMod val="75000"/>
                  </a:schemeClr>
                </a:solidFill>
              </a:rPr>
              <a:t>Depressed?</a:t>
            </a:r>
            <a:br>
              <a:rPr lang="en-US" altLang="ko-KR" sz="3200" dirty="0" smtClean="0">
                <a:solidFill>
                  <a:schemeClr val="tx1">
                    <a:lumMod val="75000"/>
                  </a:schemeClr>
                </a:solidFill>
              </a:rPr>
            </a:br>
            <a:r>
              <a:rPr lang="en-US" altLang="ko-KR" sz="3200" dirty="0" smtClean="0">
                <a:solidFill>
                  <a:schemeClr val="tx1">
                    <a:lumMod val="75000"/>
                  </a:schemeClr>
                </a:solidFill>
              </a:rPr>
              <a:t/>
            </a:r>
            <a:br>
              <a:rPr lang="en-US" altLang="ko-KR" sz="3200" dirty="0" smtClean="0">
                <a:solidFill>
                  <a:schemeClr val="tx1">
                    <a:lumMod val="75000"/>
                  </a:schemeClr>
                </a:solidFill>
              </a:rPr>
            </a:br>
            <a:r>
              <a:rPr lang="en-US" altLang="ko-KR" sz="3200" dirty="0" smtClean="0">
                <a:solidFill>
                  <a:schemeClr val="tx1">
                    <a:lumMod val="75000"/>
                  </a:schemeClr>
                </a:solidFill>
              </a:rPr>
              <a:t/>
            </a:r>
            <a:br>
              <a:rPr lang="en-US" altLang="ko-KR" sz="3200" dirty="0" smtClean="0">
                <a:solidFill>
                  <a:schemeClr val="tx1">
                    <a:lumMod val="75000"/>
                  </a:schemeClr>
                </a:solidFill>
              </a:rPr>
            </a:br>
            <a:r>
              <a:rPr lang="en-US" altLang="ko-KR" sz="3200" dirty="0" smtClean="0">
                <a:solidFill>
                  <a:schemeClr val="tx1">
                    <a:lumMod val="75000"/>
                  </a:schemeClr>
                </a:solidFill>
              </a:rPr>
              <a:t/>
            </a:r>
            <a:br>
              <a:rPr lang="en-US" altLang="ko-KR" sz="3200" dirty="0" smtClean="0">
                <a:solidFill>
                  <a:schemeClr val="tx1">
                    <a:lumMod val="75000"/>
                  </a:schemeClr>
                </a:solidFill>
              </a:rPr>
            </a:br>
            <a:r>
              <a:rPr lang="en-US" altLang="ko-KR" sz="3200" dirty="0" smtClean="0">
                <a:solidFill>
                  <a:schemeClr val="tx1">
                    <a:lumMod val="75000"/>
                  </a:schemeClr>
                </a:solidFill>
              </a:rPr>
              <a:t/>
            </a:r>
            <a:br>
              <a:rPr lang="en-US" altLang="ko-KR" sz="3200" dirty="0" smtClean="0">
                <a:solidFill>
                  <a:schemeClr val="tx1">
                    <a:lumMod val="75000"/>
                  </a:schemeClr>
                </a:solidFill>
              </a:rPr>
            </a:br>
            <a:r>
              <a:rPr lang="en-US" altLang="ko-KR" sz="3200" dirty="0" smtClean="0">
                <a:solidFill>
                  <a:schemeClr val="tx1">
                    <a:lumMod val="75000"/>
                  </a:schemeClr>
                </a:solidFill>
              </a:rPr>
              <a:t/>
            </a:r>
            <a:br>
              <a:rPr lang="en-US" altLang="ko-KR" sz="3200" dirty="0" smtClean="0">
                <a:solidFill>
                  <a:schemeClr val="tx1">
                    <a:lumMod val="75000"/>
                  </a:schemeClr>
                </a:solidFill>
              </a:rPr>
            </a:br>
            <a:r>
              <a:rPr lang="en-US" altLang="ko-KR" sz="3200" dirty="0" smtClean="0">
                <a:solidFill>
                  <a:schemeClr val="tx1">
                    <a:lumMod val="75000"/>
                  </a:schemeClr>
                </a:solidFill>
              </a:rPr>
              <a:t/>
            </a:r>
            <a:br>
              <a:rPr lang="en-US" altLang="ko-KR" sz="3200" dirty="0" smtClean="0">
                <a:solidFill>
                  <a:schemeClr val="tx1">
                    <a:lumMod val="75000"/>
                  </a:schemeClr>
                </a:solidFill>
              </a:rPr>
            </a:br>
            <a:r>
              <a:rPr lang="en-US" altLang="ko-KR" sz="3200" dirty="0" smtClean="0">
                <a:solidFill>
                  <a:schemeClr val="tx1">
                    <a:lumMod val="75000"/>
                  </a:schemeClr>
                </a:solidFill>
              </a:rPr>
              <a:t/>
            </a:r>
            <a:br>
              <a:rPr lang="en-US" altLang="ko-KR" sz="3200" dirty="0" smtClean="0">
                <a:solidFill>
                  <a:schemeClr val="tx1">
                    <a:lumMod val="75000"/>
                  </a:schemeClr>
                </a:solidFill>
              </a:rPr>
            </a:br>
            <a:r>
              <a:rPr lang="en-US" altLang="ko-KR" sz="3200" dirty="0" smtClean="0">
                <a:solidFill>
                  <a:schemeClr val="tx1">
                    <a:lumMod val="75000"/>
                  </a:schemeClr>
                </a:solidFill>
              </a:rPr>
              <a:t/>
            </a:r>
            <a:br>
              <a:rPr lang="en-US" altLang="ko-KR" sz="3200" dirty="0" smtClean="0">
                <a:solidFill>
                  <a:schemeClr val="tx1">
                    <a:lumMod val="75000"/>
                  </a:schemeClr>
                </a:solidFill>
              </a:rPr>
            </a:br>
            <a:r>
              <a:rPr lang="en-US" altLang="ko-KR" sz="3200" dirty="0" smtClean="0">
                <a:solidFill>
                  <a:schemeClr val="tx1">
                    <a:lumMod val="75000"/>
                  </a:schemeClr>
                </a:solidFill>
              </a:rPr>
              <a:t>You don’t have to.</a:t>
            </a:r>
            <a:endParaRPr lang="en-US" altLang="ko-KR" sz="3200" dirty="0" smtClean="0">
              <a:solidFill>
                <a:srgbClr val="00EA00"/>
              </a:solidFill>
            </a:endParaRPr>
          </a:p>
        </p:txBody>
      </p:sp>
      <p:pic>
        <p:nvPicPr>
          <p:cNvPr id="2050" name="Picture 2"/>
          <p:cNvPicPr>
            <a:picLocks noChangeAspect="1" noChangeArrowheads="1"/>
          </p:cNvPicPr>
          <p:nvPr/>
        </p:nvPicPr>
        <p:blipFill>
          <a:blip r:embed="rId3" cstate="print"/>
          <a:srcRect/>
          <a:stretch>
            <a:fillRect/>
          </a:stretch>
        </p:blipFill>
        <p:spPr bwMode="auto">
          <a:xfrm>
            <a:off x="2843808" y="1917458"/>
            <a:ext cx="3456384" cy="3095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chemeClr val="tx1">
                    <a:lumMod val="75000"/>
                  </a:schemeClr>
                </a:solidFill>
              </a:rPr>
              <a:t>The conclusion above could be changed radically with the lens of evolution:</a:t>
            </a:r>
            <a:br>
              <a:rPr lang="en-US" altLang="ko-KR" sz="3200" dirty="0" smtClean="0">
                <a:solidFill>
                  <a:schemeClr val="tx1">
                    <a:lumMod val="75000"/>
                  </a:schemeClr>
                </a:solidFill>
              </a:rPr>
            </a:br>
            <a:r>
              <a:rPr lang="en-US" altLang="ko-KR" sz="3200" dirty="0" smtClean="0">
                <a:solidFill>
                  <a:schemeClr val="tx1">
                    <a:lumMod val="75000"/>
                  </a:schemeClr>
                </a:solidFill>
              </a:rPr>
              <a:t/>
            </a:r>
            <a:br>
              <a:rPr lang="en-US" altLang="ko-KR" sz="3200" dirty="0" smtClean="0">
                <a:solidFill>
                  <a:schemeClr val="tx1">
                    <a:lumMod val="75000"/>
                  </a:schemeClr>
                </a:solidFill>
              </a:rPr>
            </a:br>
            <a:r>
              <a:rPr lang="en-US" altLang="ko-KR" sz="3200" dirty="0" smtClean="0">
                <a:solidFill>
                  <a:schemeClr val="tx1">
                    <a:lumMod val="75000"/>
                  </a:schemeClr>
                </a:solidFill>
              </a:rPr>
              <a:t>These are not illusions, bias and/or errors but </a:t>
            </a:r>
            <a:r>
              <a:rPr lang="en-US" altLang="ko-KR" sz="3200" dirty="0" smtClean="0">
                <a:solidFill>
                  <a:srgbClr val="00EA00"/>
                </a:solidFill>
              </a:rPr>
              <a:t>superpowers.</a:t>
            </a:r>
            <a:br>
              <a:rPr lang="en-US" altLang="ko-KR" sz="3200" dirty="0" smtClean="0">
                <a:solidFill>
                  <a:srgbClr val="00EA00"/>
                </a:solidFill>
              </a:rPr>
            </a:br>
            <a:endParaRPr lang="en-US" altLang="ko-KR" sz="3200" dirty="0" smtClean="0">
              <a:solidFill>
                <a:srgbClr val="00EA00"/>
              </a:solidFill>
            </a:endParaRPr>
          </a:p>
        </p:txBody>
      </p:sp>
      <p:pic>
        <p:nvPicPr>
          <p:cNvPr id="3" name="Picture 2" descr="http://pds10.egloos.com/pds/200902/25/94/a0007594_49a51707a461d.gif"/>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44208" y="4451627"/>
            <a:ext cx="2646784" cy="2361749"/>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표 3"/>
          <p:cNvGraphicFramePr>
            <a:graphicFrameLocks noGrp="1"/>
          </p:cNvGraphicFramePr>
          <p:nvPr/>
        </p:nvGraphicFramePr>
        <p:xfrm>
          <a:off x="72008" y="764704"/>
          <a:ext cx="8964488" cy="4768302"/>
        </p:xfrm>
        <a:graphic>
          <a:graphicData uri="http://schemas.openxmlformats.org/drawingml/2006/table">
            <a:tbl>
              <a:tblPr firstRow="1" bandRow="1">
                <a:tableStyleId>{5C22544A-7EE6-4342-B048-85BDC9FD1C3A}</a:tableStyleId>
              </a:tblPr>
              <a:tblGrid>
                <a:gridCol w="3646572"/>
                <a:gridCol w="2658958"/>
                <a:gridCol w="2658958"/>
              </a:tblGrid>
              <a:tr h="794717">
                <a:tc>
                  <a:txBody>
                    <a:bodyPr/>
                    <a:lstStyle/>
                    <a:p>
                      <a:pPr algn="r" latinLnBrk="1"/>
                      <a:endParaRPr lang="ko-KR" altLang="en-US" sz="2800" b="0" dirty="0">
                        <a:solidFill>
                          <a:srgbClr val="00EA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2800" b="0" dirty="0" smtClean="0">
                          <a:solidFill>
                            <a:srgbClr val="00EA00"/>
                          </a:solidFill>
                        </a:rPr>
                        <a:t>Node</a:t>
                      </a:r>
                      <a:endParaRPr lang="ko-KR" altLang="en-US" sz="2800" b="0" dirty="0">
                        <a:solidFill>
                          <a:srgbClr val="00EA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2800" b="0" dirty="0" smtClean="0">
                          <a:solidFill>
                            <a:srgbClr val="00EA00"/>
                          </a:solidFill>
                        </a:rPr>
                        <a:t>Link</a:t>
                      </a:r>
                      <a:endParaRPr lang="ko-KR" altLang="en-US" sz="2800" b="0" dirty="0">
                        <a:solidFill>
                          <a:srgbClr val="00EA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94717">
                <a:tc>
                  <a:txBody>
                    <a:bodyPr/>
                    <a:lstStyle/>
                    <a:p>
                      <a:pPr algn="ctr" latinLnBrk="1"/>
                      <a:r>
                        <a:rPr lang="en-US" altLang="ko-KR" sz="2800" b="0" dirty="0" smtClean="0">
                          <a:solidFill>
                            <a:srgbClr val="00EA00"/>
                          </a:solidFill>
                        </a:rPr>
                        <a:t>Infectious disease</a:t>
                      </a:r>
                      <a:endParaRPr lang="ko-KR" altLang="en-US" sz="2800" b="0" dirty="0">
                        <a:solidFill>
                          <a:srgbClr val="00EA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2400" b="0" dirty="0" smtClean="0">
                          <a:solidFill>
                            <a:schemeClr val="tx1">
                              <a:lumMod val="85000"/>
                            </a:schemeClr>
                          </a:solidFill>
                        </a:rPr>
                        <a:t>Infecte</a:t>
                      </a:r>
                      <a:r>
                        <a:rPr lang="en-US" altLang="ko-KR" sz="2400" b="0" baseline="0" dirty="0" smtClean="0">
                          <a:solidFill>
                            <a:schemeClr val="tx1">
                              <a:lumMod val="85000"/>
                            </a:schemeClr>
                          </a:solidFill>
                        </a:rPr>
                        <a:t>d Person</a:t>
                      </a:r>
                      <a:endParaRPr lang="ko-KR" altLang="en-US" sz="2400" b="0" dirty="0">
                        <a:solidFill>
                          <a:schemeClr val="tx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2400" b="0" dirty="0" smtClean="0">
                          <a:solidFill>
                            <a:schemeClr val="tx1">
                              <a:lumMod val="85000"/>
                            </a:schemeClr>
                          </a:solidFill>
                        </a:rPr>
                        <a:t>Infection</a:t>
                      </a:r>
                      <a:endParaRPr lang="ko-KR" altLang="en-US" sz="2400" b="0" dirty="0">
                        <a:solidFill>
                          <a:schemeClr val="tx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94717">
                <a:tc>
                  <a:txBody>
                    <a:bodyPr/>
                    <a:lstStyle/>
                    <a:p>
                      <a:pPr algn="ctr" latinLnBrk="1"/>
                      <a:r>
                        <a:rPr lang="en-US" altLang="ko-KR" sz="2800" b="0" dirty="0" smtClean="0">
                          <a:solidFill>
                            <a:srgbClr val="00EA00"/>
                          </a:solidFill>
                        </a:rPr>
                        <a:t>Airports</a:t>
                      </a:r>
                      <a:endParaRPr lang="ko-KR" altLang="en-US" sz="2800" b="0" dirty="0">
                        <a:solidFill>
                          <a:srgbClr val="00EA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2400" b="0" dirty="0" smtClean="0">
                          <a:solidFill>
                            <a:schemeClr val="tx1">
                              <a:lumMod val="85000"/>
                            </a:schemeClr>
                          </a:solidFill>
                        </a:rPr>
                        <a:t>Airport</a:t>
                      </a:r>
                      <a:endParaRPr lang="ko-KR" altLang="en-US" sz="2400" b="0" dirty="0">
                        <a:solidFill>
                          <a:schemeClr val="tx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2400" b="0" dirty="0" smtClean="0">
                          <a:solidFill>
                            <a:schemeClr val="tx1">
                              <a:lumMod val="85000"/>
                            </a:schemeClr>
                          </a:solidFill>
                        </a:rPr>
                        <a:t>Airline route</a:t>
                      </a:r>
                      <a:endParaRPr lang="ko-KR" altLang="en-US" sz="2400" b="0" dirty="0">
                        <a:solidFill>
                          <a:schemeClr val="tx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94717">
                <a:tc>
                  <a:txBody>
                    <a:bodyPr/>
                    <a:lstStyle/>
                    <a:p>
                      <a:pPr algn="ctr" latinLnBrk="1"/>
                      <a:r>
                        <a:rPr lang="en-US" altLang="ko-KR" sz="2800" b="0" dirty="0" smtClean="0">
                          <a:solidFill>
                            <a:srgbClr val="00EA00"/>
                          </a:solidFill>
                        </a:rPr>
                        <a:t>World Wide Web</a:t>
                      </a:r>
                      <a:endParaRPr lang="ko-KR" altLang="en-US" sz="2800" b="0" dirty="0">
                        <a:solidFill>
                          <a:srgbClr val="00EA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2400" b="0" dirty="0" smtClean="0">
                          <a:solidFill>
                            <a:schemeClr val="tx1">
                              <a:lumMod val="85000"/>
                            </a:schemeClr>
                          </a:solidFill>
                        </a:rPr>
                        <a:t>Web page</a:t>
                      </a:r>
                      <a:endParaRPr lang="ko-KR" altLang="en-US" sz="2400" b="0" dirty="0">
                        <a:solidFill>
                          <a:schemeClr val="tx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2400" b="0" dirty="0" smtClean="0">
                          <a:solidFill>
                            <a:schemeClr val="tx1">
                              <a:lumMod val="85000"/>
                            </a:schemeClr>
                          </a:solidFill>
                        </a:rPr>
                        <a:t>Hyperlink</a:t>
                      </a:r>
                      <a:endParaRPr lang="ko-KR" altLang="en-US" sz="2400" b="0" dirty="0">
                        <a:solidFill>
                          <a:schemeClr val="tx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94717">
                <a:tc>
                  <a:txBody>
                    <a:bodyPr/>
                    <a:lstStyle/>
                    <a:p>
                      <a:pPr algn="ctr" latinLnBrk="1"/>
                      <a:r>
                        <a:rPr lang="en-US" altLang="ko-KR" sz="2800" b="0" dirty="0" smtClean="0">
                          <a:solidFill>
                            <a:srgbClr val="00EA00"/>
                          </a:solidFill>
                        </a:rPr>
                        <a:t>Human Brain</a:t>
                      </a:r>
                      <a:endParaRPr lang="ko-KR" altLang="en-US" sz="2800" b="0" dirty="0">
                        <a:solidFill>
                          <a:srgbClr val="00EA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2400" b="0" dirty="0" smtClean="0">
                          <a:solidFill>
                            <a:schemeClr val="tx1">
                              <a:lumMod val="85000"/>
                            </a:schemeClr>
                          </a:solidFill>
                        </a:rPr>
                        <a:t>Neuron</a:t>
                      </a:r>
                      <a:endParaRPr lang="ko-KR" altLang="en-US" sz="2400" b="0" dirty="0">
                        <a:solidFill>
                          <a:schemeClr val="tx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2400" b="0" dirty="0" smtClean="0">
                          <a:solidFill>
                            <a:schemeClr val="tx1">
                              <a:lumMod val="85000"/>
                            </a:schemeClr>
                          </a:solidFill>
                        </a:rPr>
                        <a:t>Connection</a:t>
                      </a:r>
                      <a:endParaRPr lang="ko-KR" altLang="en-US" sz="2400" b="0" dirty="0">
                        <a:solidFill>
                          <a:schemeClr val="tx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94717">
                <a:tc>
                  <a:txBody>
                    <a:bodyPr/>
                    <a:lstStyle/>
                    <a:p>
                      <a:pPr algn="ctr" latinLnBrk="1"/>
                      <a:r>
                        <a:rPr lang="en-US" altLang="ko-KR" sz="2800" b="0" dirty="0" smtClean="0">
                          <a:solidFill>
                            <a:srgbClr val="00EA00"/>
                          </a:solidFill>
                        </a:rPr>
                        <a:t>Social Relationships</a:t>
                      </a:r>
                      <a:endParaRPr lang="ko-KR" altLang="en-US" sz="2800" b="0" dirty="0">
                        <a:solidFill>
                          <a:srgbClr val="00EA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2400" b="0" dirty="0" smtClean="0">
                          <a:solidFill>
                            <a:schemeClr val="tx1">
                              <a:lumMod val="85000"/>
                            </a:schemeClr>
                          </a:solidFill>
                        </a:rPr>
                        <a:t>Person</a:t>
                      </a:r>
                      <a:endParaRPr lang="ko-KR" altLang="en-US" sz="2400" b="0" dirty="0">
                        <a:solidFill>
                          <a:schemeClr val="tx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latinLnBrk="1"/>
                      <a:r>
                        <a:rPr lang="en-US" altLang="ko-KR" sz="2400" b="0" dirty="0" smtClean="0">
                          <a:solidFill>
                            <a:schemeClr val="tx1">
                              <a:lumMod val="85000"/>
                            </a:schemeClr>
                          </a:solidFill>
                        </a:rPr>
                        <a:t>Relationship</a:t>
                      </a:r>
                      <a:endParaRPr lang="ko-KR" altLang="en-US" sz="2400" b="0" dirty="0">
                        <a:solidFill>
                          <a:schemeClr val="tx1">
                            <a:lumMod val="8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제목 1"/>
          <p:cNvSpPr>
            <a:spLocks noGrp="1"/>
          </p:cNvSpPr>
          <p:nvPr>
            <p:ph type="title"/>
          </p:nvPr>
        </p:nvSpPr>
        <p:spPr>
          <a:xfrm>
            <a:off x="107504" y="6237312"/>
            <a:ext cx="8928992" cy="504056"/>
          </a:xfrm>
        </p:spPr>
        <p:txBody>
          <a:bodyPr>
            <a:noAutofit/>
          </a:bodyPr>
          <a:lstStyle/>
          <a:p>
            <a:pPr algn="l"/>
            <a:r>
              <a:rPr lang="en-US" altLang="ko-KR" sz="1400" dirty="0" smtClean="0">
                <a:solidFill>
                  <a:schemeClr val="bg1">
                    <a:lumMod val="65000"/>
                    <a:lumOff val="35000"/>
                  </a:schemeClr>
                </a:solidFill>
              </a:rPr>
              <a:t/>
            </a:r>
            <a:br>
              <a:rPr lang="en-US" altLang="ko-KR" sz="1400" dirty="0" smtClean="0">
                <a:solidFill>
                  <a:schemeClr val="bg1">
                    <a:lumMod val="65000"/>
                    <a:lumOff val="35000"/>
                  </a:schemeClr>
                </a:solidFill>
              </a:rPr>
            </a:br>
            <a:r>
              <a:rPr lang="en-US" altLang="ko-KR" sz="1400" dirty="0" smtClean="0">
                <a:solidFill>
                  <a:schemeClr val="bg1">
                    <a:lumMod val="65000"/>
                    <a:lumOff val="35000"/>
                  </a:schemeClr>
                </a:solidFill>
              </a:rPr>
              <a:t>Albert-Laszlo </a:t>
            </a:r>
            <a:r>
              <a:rPr lang="en-US" altLang="ko-KR" sz="1400" dirty="0" err="1" smtClean="0">
                <a:solidFill>
                  <a:schemeClr val="bg1">
                    <a:lumMod val="65000"/>
                    <a:lumOff val="35000"/>
                  </a:schemeClr>
                </a:solidFill>
              </a:rPr>
              <a:t>Barabasi</a:t>
            </a:r>
            <a:r>
              <a:rPr lang="en-US" altLang="ko-KR" sz="1400" dirty="0" smtClean="0">
                <a:solidFill>
                  <a:schemeClr val="bg1">
                    <a:lumMod val="65000"/>
                    <a:lumOff val="35000"/>
                  </a:schemeClr>
                </a:solidFill>
              </a:rPr>
              <a:t>, “Linked: How Everything is Connected to Everything Else and What It Means” (2003)</a:t>
            </a:r>
            <a:endParaRPr lang="en-US" altLang="ko-KR" sz="1400" dirty="0" smtClean="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rgbClr val="00EA00"/>
                </a:solidFill>
              </a:rPr>
              <a:t>#1</a:t>
            </a:r>
            <a:br>
              <a:rPr lang="en-US" altLang="ko-KR" sz="3200" dirty="0" smtClean="0">
                <a:solidFill>
                  <a:srgbClr val="00EA00"/>
                </a:solidFill>
              </a:rPr>
            </a:br>
            <a:r>
              <a:rPr lang="en-US" altLang="ko-KR" sz="3200" dirty="0" smtClean="0">
                <a:solidFill>
                  <a:srgbClr val="00EA00"/>
                </a:solidFill>
              </a:rPr>
              <a:t/>
            </a:r>
            <a:br>
              <a:rPr lang="en-US" altLang="ko-KR" sz="3200" dirty="0" smtClean="0">
                <a:solidFill>
                  <a:srgbClr val="00EA00"/>
                </a:solidFill>
              </a:rPr>
            </a:br>
            <a:r>
              <a:rPr lang="en-US" altLang="ko-KR" sz="3200" dirty="0" smtClean="0">
                <a:solidFill>
                  <a:srgbClr val="00EA00"/>
                </a:solidFill>
              </a:rPr>
              <a:t>We can see the future.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txBox="1">
            <a:spLocks/>
          </p:cNvSpPr>
          <p:nvPr/>
        </p:nvSpPr>
        <p:spPr>
          <a:xfrm>
            <a:off x="107504" y="6237312"/>
            <a:ext cx="8928992" cy="504056"/>
          </a:xfrm>
          <a:prstGeom prst="rect">
            <a:avLst/>
          </a:prstGeom>
        </p:spPr>
        <p:txBody>
          <a:bodyPr vert="horz" lIns="91440" tIns="45720" rIns="91440" bIns="45720" rtlCol="0" anchor="ctr">
            <a:no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endPar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endParaRPr>
          </a:p>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rPr>
              <a:t>Mark </a:t>
            </a:r>
            <a:r>
              <a:rPr kumimoji="0" lang="en-US" altLang="ko-KR" sz="1400" b="0" i="0" u="none" strike="noStrike" kern="1200" cap="none" spc="0" normalizeH="0" baseline="0" noProof="0" dirty="0" err="1" smtClean="0">
                <a:ln>
                  <a:noFill/>
                </a:ln>
                <a:solidFill>
                  <a:schemeClr val="bg1">
                    <a:lumMod val="65000"/>
                    <a:lumOff val="35000"/>
                  </a:schemeClr>
                </a:solidFill>
                <a:effectLst/>
                <a:uLnTx/>
                <a:uFillTx/>
                <a:latin typeface="+mj-lt"/>
                <a:ea typeface="+mj-ea"/>
                <a:cs typeface="+mj-cs"/>
              </a:rPr>
              <a:t>Changizi</a:t>
            </a:r>
            <a:r>
              <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rPr>
              <a:t>, “The Vision Revolution“</a:t>
            </a:r>
            <a:r>
              <a:rPr kumimoji="0" lang="en-US" altLang="ko-KR" sz="1400" b="0" i="0" u="none" strike="noStrike" kern="1200" cap="none" spc="0" normalizeH="0" noProof="0" dirty="0" smtClean="0">
                <a:ln>
                  <a:noFill/>
                </a:ln>
                <a:solidFill>
                  <a:schemeClr val="bg1">
                    <a:lumMod val="65000"/>
                    <a:lumOff val="35000"/>
                  </a:schemeClr>
                </a:solidFill>
                <a:effectLst/>
                <a:uLnTx/>
                <a:uFillTx/>
                <a:latin typeface="+mj-lt"/>
                <a:ea typeface="+mj-ea"/>
                <a:cs typeface="+mj-cs"/>
              </a:rPr>
              <a:t> </a:t>
            </a:r>
            <a:r>
              <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rPr>
              <a:t>(2009)</a:t>
            </a:r>
            <a:endParaRPr lang="en-US" altLang="ko-KR" sz="1400" dirty="0" smtClean="0">
              <a:solidFill>
                <a:schemeClr val="tx1">
                  <a:lumMod val="65000"/>
                </a:schemeClr>
              </a:solidFill>
              <a:latin typeface="+mj-lt"/>
              <a:ea typeface="+mj-ea"/>
              <a:cs typeface="+mj-cs"/>
            </a:endParaRPr>
          </a:p>
        </p:txBody>
      </p:sp>
      <p:pic>
        <p:nvPicPr>
          <p:cNvPr id="6" name="Picture 2"/>
          <p:cNvPicPr>
            <a:picLocks noChangeAspect="1" noChangeArrowheads="1"/>
          </p:cNvPicPr>
          <p:nvPr/>
        </p:nvPicPr>
        <p:blipFill>
          <a:blip r:embed="rId3" cstate="print"/>
          <a:srcRect/>
          <a:stretch>
            <a:fillRect/>
          </a:stretch>
        </p:blipFill>
        <p:spPr bwMode="auto">
          <a:xfrm>
            <a:off x="971600" y="1441935"/>
            <a:ext cx="7344816" cy="4795377"/>
          </a:xfrm>
          <a:prstGeom prst="rect">
            <a:avLst/>
          </a:prstGeom>
          <a:noFill/>
          <a:ln w="9525">
            <a:noFill/>
            <a:miter lim="800000"/>
            <a:headEnd/>
            <a:tailEnd/>
          </a:ln>
        </p:spPr>
      </p:pic>
      <p:sp>
        <p:nvSpPr>
          <p:cNvPr id="5" name="제목 1"/>
          <p:cNvSpPr>
            <a:spLocks noGrp="1"/>
          </p:cNvSpPr>
          <p:nvPr>
            <p:ph type="title"/>
          </p:nvPr>
        </p:nvSpPr>
        <p:spPr>
          <a:xfrm>
            <a:off x="0" y="116632"/>
            <a:ext cx="9144000" cy="1296144"/>
          </a:xfrm>
        </p:spPr>
        <p:txBody>
          <a:bodyPr>
            <a:normAutofit/>
          </a:bodyPr>
          <a:lstStyle/>
          <a:p>
            <a:r>
              <a:rPr lang="en-US" altLang="ko-KR" sz="3200" dirty="0" smtClean="0">
                <a:solidFill>
                  <a:schemeClr val="tx1">
                    <a:lumMod val="75000"/>
                  </a:schemeClr>
                </a:solidFill>
              </a:rPr>
              <a:t>We need to see future anyway.</a:t>
            </a:r>
            <a:endParaRPr lang="en-US" altLang="ko-KR" sz="3200" dirty="0" smtClean="0">
              <a:solidFill>
                <a:schemeClr val="tx1">
                  <a:lumMod val="75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chemeClr val="tx1">
                    <a:lumMod val="75000"/>
                  </a:schemeClr>
                </a:solidFill>
              </a:rPr>
              <a:t>But how?</a:t>
            </a:r>
            <a:endParaRPr lang="en-US" altLang="ko-KR" sz="3200" dirty="0" smtClean="0">
              <a:solidFill>
                <a:schemeClr val="tx1">
                  <a:lumMod val="7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txBox="1">
            <a:spLocks/>
          </p:cNvSpPr>
          <p:nvPr/>
        </p:nvSpPr>
        <p:spPr>
          <a:xfrm>
            <a:off x="107504" y="6237312"/>
            <a:ext cx="8928992" cy="504056"/>
          </a:xfrm>
          <a:prstGeom prst="rect">
            <a:avLst/>
          </a:prstGeom>
        </p:spPr>
        <p:txBody>
          <a:bodyPr vert="horz" lIns="91440" tIns="45720" rIns="91440" bIns="45720" rtlCol="0" anchor="ctr">
            <a:no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endPar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endParaRPr>
          </a:p>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rPr>
              <a:t>Mark </a:t>
            </a:r>
            <a:r>
              <a:rPr kumimoji="0" lang="en-US" altLang="ko-KR" sz="1400" b="0" i="0" u="none" strike="noStrike" kern="1200" cap="none" spc="0" normalizeH="0" baseline="0" noProof="0" dirty="0" err="1" smtClean="0">
                <a:ln>
                  <a:noFill/>
                </a:ln>
                <a:solidFill>
                  <a:schemeClr val="bg1">
                    <a:lumMod val="65000"/>
                    <a:lumOff val="35000"/>
                  </a:schemeClr>
                </a:solidFill>
                <a:effectLst/>
                <a:uLnTx/>
                <a:uFillTx/>
                <a:latin typeface="+mj-lt"/>
                <a:ea typeface="+mj-ea"/>
                <a:cs typeface="+mj-cs"/>
              </a:rPr>
              <a:t>Changizi</a:t>
            </a:r>
            <a:r>
              <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rPr>
              <a:t>, “The Vision Revolution“</a:t>
            </a:r>
            <a:r>
              <a:rPr kumimoji="0" lang="en-US" altLang="ko-KR" sz="1400" b="0" i="0" u="none" strike="noStrike" kern="1200" cap="none" spc="0" normalizeH="0" noProof="0" dirty="0" smtClean="0">
                <a:ln>
                  <a:noFill/>
                </a:ln>
                <a:solidFill>
                  <a:schemeClr val="bg1">
                    <a:lumMod val="65000"/>
                    <a:lumOff val="35000"/>
                  </a:schemeClr>
                </a:solidFill>
                <a:effectLst/>
                <a:uLnTx/>
                <a:uFillTx/>
                <a:latin typeface="+mj-lt"/>
                <a:ea typeface="+mj-ea"/>
                <a:cs typeface="+mj-cs"/>
              </a:rPr>
              <a:t> </a:t>
            </a:r>
            <a:r>
              <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rPr>
              <a:t>(2009)</a:t>
            </a:r>
            <a:endParaRPr lang="en-US" altLang="ko-KR" sz="1400" dirty="0" smtClean="0">
              <a:solidFill>
                <a:schemeClr val="tx1">
                  <a:lumMod val="65000"/>
                </a:schemeClr>
              </a:solidFill>
              <a:latin typeface="+mj-lt"/>
              <a:ea typeface="+mj-ea"/>
              <a:cs typeface="+mj-cs"/>
            </a:endParaRPr>
          </a:p>
        </p:txBody>
      </p:sp>
      <p:pic>
        <p:nvPicPr>
          <p:cNvPr id="2050" name="Picture 2"/>
          <p:cNvPicPr>
            <a:picLocks noChangeAspect="1" noChangeArrowheads="1"/>
          </p:cNvPicPr>
          <p:nvPr/>
        </p:nvPicPr>
        <p:blipFill>
          <a:blip r:embed="rId3" cstate="print"/>
          <a:srcRect/>
          <a:stretch>
            <a:fillRect/>
          </a:stretch>
        </p:blipFill>
        <p:spPr bwMode="auto">
          <a:xfrm>
            <a:off x="1187624" y="301018"/>
            <a:ext cx="6840760" cy="57833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115616" y="44624"/>
            <a:ext cx="6984776" cy="6690804"/>
          </a:xfrm>
          <a:prstGeom prst="rect">
            <a:avLst/>
          </a:prstGeom>
          <a:noFill/>
          <a:ln w="9525">
            <a:noFill/>
            <a:miter lim="800000"/>
            <a:headEnd/>
            <a:tailEnd/>
          </a:ln>
        </p:spPr>
      </p:pic>
      <p:sp>
        <p:nvSpPr>
          <p:cNvPr id="4" name="제목 1"/>
          <p:cNvSpPr txBox="1">
            <a:spLocks/>
          </p:cNvSpPr>
          <p:nvPr/>
        </p:nvSpPr>
        <p:spPr>
          <a:xfrm>
            <a:off x="107504" y="6237312"/>
            <a:ext cx="8928992" cy="504056"/>
          </a:xfrm>
          <a:prstGeom prst="rect">
            <a:avLst/>
          </a:prstGeom>
        </p:spPr>
        <p:txBody>
          <a:bodyPr vert="horz" lIns="91440" tIns="45720" rIns="91440" bIns="45720" rtlCol="0" anchor="ctr">
            <a:no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endPar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endParaRPr>
          </a:p>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rPr>
              <a:t>Mark </a:t>
            </a:r>
            <a:r>
              <a:rPr kumimoji="0" lang="en-US" altLang="ko-KR" sz="1400" b="0" i="0" u="none" strike="noStrike" kern="1200" cap="none" spc="0" normalizeH="0" baseline="0" noProof="0" dirty="0" err="1" smtClean="0">
                <a:ln>
                  <a:noFill/>
                </a:ln>
                <a:solidFill>
                  <a:schemeClr val="bg1">
                    <a:lumMod val="65000"/>
                    <a:lumOff val="35000"/>
                  </a:schemeClr>
                </a:solidFill>
                <a:effectLst/>
                <a:uLnTx/>
                <a:uFillTx/>
                <a:latin typeface="+mj-lt"/>
                <a:ea typeface="+mj-ea"/>
                <a:cs typeface="+mj-cs"/>
              </a:rPr>
              <a:t>Changizi</a:t>
            </a:r>
            <a:r>
              <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rPr>
              <a:t>, “The Vision Revolution“</a:t>
            </a:r>
            <a:r>
              <a:rPr kumimoji="0" lang="en-US" altLang="ko-KR" sz="1400" b="0" i="0" u="none" strike="noStrike" kern="1200" cap="none" spc="0" normalizeH="0" noProof="0" dirty="0" smtClean="0">
                <a:ln>
                  <a:noFill/>
                </a:ln>
                <a:solidFill>
                  <a:schemeClr val="bg1">
                    <a:lumMod val="65000"/>
                    <a:lumOff val="35000"/>
                  </a:schemeClr>
                </a:solidFill>
                <a:effectLst/>
                <a:uLnTx/>
                <a:uFillTx/>
                <a:latin typeface="+mj-lt"/>
                <a:ea typeface="+mj-ea"/>
                <a:cs typeface="+mj-cs"/>
              </a:rPr>
              <a:t> </a:t>
            </a:r>
            <a:r>
              <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rPr>
              <a:t>(2009)</a:t>
            </a:r>
            <a:endParaRPr lang="en-US" altLang="ko-KR" sz="1400" dirty="0" smtClean="0">
              <a:solidFill>
                <a:schemeClr val="tx1">
                  <a:lumMod val="65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직사각형 6"/>
          <p:cNvSpPr/>
          <p:nvPr/>
        </p:nvSpPr>
        <p:spPr>
          <a:xfrm>
            <a:off x="755576" y="116632"/>
            <a:ext cx="7488832" cy="58052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a:xfrm>
            <a:off x="107504" y="6237312"/>
            <a:ext cx="8928992" cy="504056"/>
          </a:xfrm>
        </p:spPr>
        <p:txBody>
          <a:bodyPr>
            <a:noAutofit/>
          </a:bodyPr>
          <a:lstStyle/>
          <a:p>
            <a:pPr algn="l"/>
            <a:r>
              <a:rPr lang="en-US" altLang="ko-KR" sz="1400" dirty="0" err="1" smtClean="0">
                <a:solidFill>
                  <a:schemeClr val="bg1">
                    <a:lumMod val="65000"/>
                    <a:lumOff val="35000"/>
                  </a:schemeClr>
                </a:solidFill>
              </a:rPr>
              <a:t>Ewald</a:t>
            </a:r>
            <a:r>
              <a:rPr lang="en-US" altLang="ko-KR" sz="1400" dirty="0" smtClean="0">
                <a:solidFill>
                  <a:schemeClr val="bg1">
                    <a:lumMod val="65000"/>
                    <a:lumOff val="35000"/>
                  </a:schemeClr>
                </a:solidFill>
              </a:rPr>
              <a:t> </a:t>
            </a:r>
            <a:r>
              <a:rPr lang="en-US" altLang="ko-KR" sz="1400" dirty="0" err="1" smtClean="0">
                <a:solidFill>
                  <a:schemeClr val="bg1">
                    <a:lumMod val="65000"/>
                    <a:lumOff val="35000"/>
                  </a:schemeClr>
                </a:solidFill>
              </a:rPr>
              <a:t>Hering</a:t>
            </a:r>
            <a:r>
              <a:rPr lang="en-US" altLang="ko-KR" sz="1400" dirty="0" smtClean="0">
                <a:solidFill>
                  <a:schemeClr val="bg1">
                    <a:lumMod val="65000"/>
                    <a:lumOff val="35000"/>
                  </a:schemeClr>
                </a:solidFill>
              </a:rPr>
              <a:t>, “</a:t>
            </a:r>
            <a:r>
              <a:rPr lang="en-US" altLang="ko-KR" sz="1400" dirty="0" err="1" smtClean="0">
                <a:solidFill>
                  <a:schemeClr val="bg1">
                    <a:lumMod val="65000"/>
                    <a:lumOff val="35000"/>
                  </a:schemeClr>
                </a:solidFill>
              </a:rPr>
              <a:t>Hering</a:t>
            </a:r>
            <a:r>
              <a:rPr lang="en-US" altLang="ko-KR" sz="1400" dirty="0" smtClean="0">
                <a:solidFill>
                  <a:schemeClr val="bg1">
                    <a:lumMod val="65000"/>
                    <a:lumOff val="35000"/>
                  </a:schemeClr>
                </a:solidFill>
              </a:rPr>
              <a:t> illusion” (1861)</a:t>
            </a:r>
            <a:r>
              <a:rPr lang="en-US" altLang="ko-KR" sz="1400" dirty="0" smtClean="0">
                <a:solidFill>
                  <a:schemeClr val="tx1">
                    <a:lumMod val="65000"/>
                  </a:schemeClr>
                </a:solidFill>
              </a:rPr>
              <a:t/>
            </a:r>
            <a:br>
              <a:rPr lang="en-US" altLang="ko-KR" sz="1400" dirty="0" smtClean="0">
                <a:solidFill>
                  <a:schemeClr val="tx1">
                    <a:lumMod val="65000"/>
                  </a:schemeClr>
                </a:solidFill>
              </a:rPr>
            </a:br>
            <a:r>
              <a:rPr lang="en-US" altLang="ko-KR" sz="1400" dirty="0" smtClean="0">
                <a:hlinkClick r:id="rId3"/>
              </a:rPr>
              <a:t>http://en.wikipedia.org/wiki/Hering_illusion</a:t>
            </a:r>
            <a:endParaRPr lang="en-US" altLang="ko-KR" sz="1400" dirty="0" smtClean="0">
              <a:solidFill>
                <a:schemeClr val="tx1"/>
              </a:solidFill>
            </a:endParaRPr>
          </a:p>
        </p:txBody>
      </p:sp>
      <p:pic>
        <p:nvPicPr>
          <p:cNvPr id="44034" name="Picture 2" descr="File:Hering illusion.svg"/>
          <p:cNvPicPr>
            <a:picLocks noChangeAspect="1" noChangeArrowheads="1"/>
          </p:cNvPicPr>
          <p:nvPr/>
        </p:nvPicPr>
        <p:blipFill>
          <a:blip r:embed="rId4" cstate="print"/>
          <a:srcRect/>
          <a:stretch>
            <a:fillRect/>
          </a:stretch>
        </p:blipFill>
        <p:spPr bwMode="auto">
          <a:xfrm>
            <a:off x="2699792" y="188640"/>
            <a:ext cx="3600400" cy="5616624"/>
          </a:xfrm>
          <a:prstGeom prst="rect">
            <a:avLst/>
          </a:prstGeom>
          <a:noFill/>
        </p:spPr>
      </p:pic>
      <p:cxnSp>
        <p:nvCxnSpPr>
          <p:cNvPr id="10" name="직선 연결선 9"/>
          <p:cNvCxnSpPr/>
          <p:nvPr/>
        </p:nvCxnSpPr>
        <p:spPr>
          <a:xfrm rot="5400000">
            <a:off x="1259632" y="2996952"/>
            <a:ext cx="561662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직선 연결선 10"/>
          <p:cNvCxnSpPr/>
          <p:nvPr/>
        </p:nvCxnSpPr>
        <p:spPr>
          <a:xfrm rot="5400000">
            <a:off x="2123727" y="2996952"/>
            <a:ext cx="561662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chemeClr val="tx1">
                    <a:lumMod val="75000"/>
                  </a:schemeClr>
                </a:solidFill>
              </a:rPr>
              <a:t>Most visual illusions occur because of </a:t>
            </a:r>
            <a:r>
              <a:rPr lang="en-US" altLang="ko-KR" sz="3200" dirty="0" smtClean="0">
                <a:solidFill>
                  <a:srgbClr val="00EA00"/>
                </a:solidFill>
              </a:rPr>
              <a:t>artificial, unnatural inputs. </a:t>
            </a:r>
            <a:r>
              <a:rPr lang="en-US" altLang="ko-KR" sz="3200" dirty="0" smtClean="0">
                <a:solidFill>
                  <a:schemeClr val="tx1">
                    <a:lumMod val="75000"/>
                  </a:schemeClr>
                </a:solidFill>
              </a:rPr>
              <a:t>So, don’t blame your eyes.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rgbClr val="00EA00"/>
                </a:solidFill>
              </a:rPr>
              <a:t>#2</a:t>
            </a:r>
            <a:br>
              <a:rPr lang="en-US" altLang="ko-KR" sz="3200" dirty="0" smtClean="0">
                <a:solidFill>
                  <a:srgbClr val="00EA00"/>
                </a:solidFill>
              </a:rPr>
            </a:br>
            <a:r>
              <a:rPr lang="en-US" altLang="ko-KR" sz="3200" dirty="0" smtClean="0">
                <a:solidFill>
                  <a:srgbClr val="00EA00"/>
                </a:solidFill>
              </a:rPr>
              <a:t/>
            </a:r>
            <a:br>
              <a:rPr lang="en-US" altLang="ko-KR" sz="3200" dirty="0" smtClean="0">
                <a:solidFill>
                  <a:srgbClr val="00EA00"/>
                </a:solidFill>
              </a:rPr>
            </a:br>
            <a:r>
              <a:rPr lang="en-US" altLang="ko-KR" sz="3200" dirty="0" smtClean="0">
                <a:solidFill>
                  <a:srgbClr val="00EA00"/>
                </a:solidFill>
              </a:rPr>
              <a:t>We unconsciously use visual cues to improve speech recognition.</a:t>
            </a:r>
            <a:endParaRPr lang="en-US" altLang="ko-KR" sz="2000" dirty="0" smtClean="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6237312"/>
            <a:ext cx="8928992" cy="504056"/>
          </a:xfrm>
        </p:spPr>
        <p:txBody>
          <a:bodyPr>
            <a:noAutofit/>
          </a:bodyPr>
          <a:lstStyle/>
          <a:p>
            <a:pPr algn="l"/>
            <a:r>
              <a:rPr lang="en-US" altLang="ko-KR" sz="1400" dirty="0" smtClean="0">
                <a:solidFill>
                  <a:schemeClr val="bg1">
                    <a:lumMod val="65000"/>
                    <a:lumOff val="35000"/>
                  </a:schemeClr>
                </a:solidFill>
              </a:rPr>
              <a:t>H. </a:t>
            </a:r>
            <a:r>
              <a:rPr lang="en-US" altLang="ko-KR" sz="1400" dirty="0" err="1" smtClean="0">
                <a:solidFill>
                  <a:schemeClr val="bg1">
                    <a:lumMod val="65000"/>
                    <a:lumOff val="35000"/>
                  </a:schemeClr>
                </a:solidFill>
              </a:rPr>
              <a:t>McGurk</a:t>
            </a:r>
            <a:r>
              <a:rPr lang="en-US" altLang="ko-KR" sz="1400" dirty="0" smtClean="0">
                <a:solidFill>
                  <a:schemeClr val="bg1">
                    <a:lumMod val="65000"/>
                    <a:lumOff val="35000"/>
                  </a:schemeClr>
                </a:solidFill>
              </a:rPr>
              <a:t>, J. MacDonald, "Hearing lips and seeing voices," Nature, </a:t>
            </a:r>
            <a:r>
              <a:rPr lang="en-US" altLang="ko-KR" sz="1400" dirty="0" err="1" smtClean="0">
                <a:solidFill>
                  <a:schemeClr val="bg1">
                    <a:lumMod val="65000"/>
                    <a:lumOff val="35000"/>
                  </a:schemeClr>
                </a:solidFill>
              </a:rPr>
              <a:t>Vol</a:t>
            </a:r>
            <a:r>
              <a:rPr lang="en-US" altLang="ko-KR" sz="1400" dirty="0" smtClean="0">
                <a:solidFill>
                  <a:schemeClr val="bg1">
                    <a:lumMod val="65000"/>
                    <a:lumOff val="35000"/>
                  </a:schemeClr>
                </a:solidFill>
              </a:rPr>
              <a:t> 264(5588), pp. 746–748(1976)</a:t>
            </a:r>
            <a:r>
              <a:rPr lang="en-US" altLang="ko-KR" sz="1400" dirty="0" smtClean="0">
                <a:solidFill>
                  <a:schemeClr val="tx1">
                    <a:lumMod val="65000"/>
                  </a:schemeClr>
                </a:solidFill>
              </a:rPr>
              <a:t/>
            </a:r>
            <a:br>
              <a:rPr lang="en-US" altLang="ko-KR" sz="1400" dirty="0" smtClean="0">
                <a:solidFill>
                  <a:schemeClr val="tx1">
                    <a:lumMod val="65000"/>
                  </a:schemeClr>
                </a:solidFill>
              </a:rPr>
            </a:br>
            <a:r>
              <a:rPr lang="en-US" altLang="ko-KR" sz="1400" dirty="0" smtClean="0">
                <a:hlinkClick r:id="rId4"/>
              </a:rPr>
              <a:t>http://www.youtube.com/watch?v=aFPtc8BVdJk</a:t>
            </a:r>
            <a:endParaRPr lang="en-US" altLang="ko-KR" sz="1400" dirty="0" smtClean="0">
              <a:solidFill>
                <a:schemeClr val="tx1"/>
              </a:solidFill>
            </a:endParaRPr>
          </a:p>
        </p:txBody>
      </p:sp>
      <p:pic>
        <p:nvPicPr>
          <p:cNvPr id="4" name="mcgurk_medium.avi">
            <a:hlinkClick r:id="" action="ppaction://media"/>
          </p:cNvPr>
          <p:cNvPicPr>
            <a:picLocks noRot="1" noChangeAspect="1"/>
          </p:cNvPicPr>
          <p:nvPr>
            <a:videoFile r:link="rId1"/>
          </p:nvPr>
        </p:nvPicPr>
        <p:blipFill>
          <a:blip r:embed="rId5" cstate="print"/>
          <a:stretch>
            <a:fillRect/>
          </a:stretch>
        </p:blipFill>
        <p:spPr>
          <a:xfrm>
            <a:off x="755576" y="116632"/>
            <a:ext cx="7488832" cy="561662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err="1" smtClean="0">
                <a:solidFill>
                  <a:schemeClr val="tx1">
                    <a:lumMod val="75000"/>
                  </a:schemeClr>
                </a:solidFill>
              </a:rPr>
              <a:t>McGurk</a:t>
            </a:r>
            <a:r>
              <a:rPr lang="en-US" altLang="ko-KR" sz="3200" dirty="0" smtClean="0">
                <a:solidFill>
                  <a:schemeClr val="tx1">
                    <a:lumMod val="75000"/>
                  </a:schemeClr>
                </a:solidFill>
              </a:rPr>
              <a:t> effect occurs because of </a:t>
            </a:r>
            <a:r>
              <a:rPr lang="en-US" altLang="ko-KR" sz="3200" dirty="0" smtClean="0">
                <a:solidFill>
                  <a:srgbClr val="00EA00"/>
                </a:solidFill>
              </a:rPr>
              <a:t>artificial, unnatural inputs.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제목 1"/>
          <p:cNvSpPr>
            <a:spLocks noGrp="1"/>
          </p:cNvSpPr>
          <p:nvPr>
            <p:ph type="title"/>
          </p:nvPr>
        </p:nvSpPr>
        <p:spPr>
          <a:xfrm>
            <a:off x="107504" y="6237312"/>
            <a:ext cx="8928992" cy="504056"/>
          </a:xfrm>
        </p:spPr>
        <p:txBody>
          <a:bodyPr>
            <a:noAutofit/>
          </a:bodyPr>
          <a:lstStyle/>
          <a:p>
            <a:pPr algn="l"/>
            <a:r>
              <a:rPr lang="en-US" altLang="ko-KR" sz="1400" dirty="0" smtClean="0">
                <a:solidFill>
                  <a:schemeClr val="bg1">
                    <a:lumMod val="65000"/>
                    <a:lumOff val="35000"/>
                  </a:schemeClr>
                </a:solidFill>
              </a:rPr>
              <a:t/>
            </a:r>
            <a:br>
              <a:rPr lang="en-US" altLang="ko-KR" sz="1400" dirty="0" smtClean="0">
                <a:solidFill>
                  <a:schemeClr val="bg1">
                    <a:lumMod val="65000"/>
                    <a:lumOff val="35000"/>
                  </a:schemeClr>
                </a:solidFill>
              </a:rPr>
            </a:br>
            <a:r>
              <a:rPr lang="en-US" altLang="ko-KR" sz="1400" dirty="0" smtClean="0">
                <a:solidFill>
                  <a:schemeClr val="bg1">
                    <a:lumMod val="65000"/>
                    <a:lumOff val="35000"/>
                  </a:schemeClr>
                </a:solidFill>
              </a:rPr>
              <a:t>Albert-Laszlo </a:t>
            </a:r>
            <a:r>
              <a:rPr lang="en-US" altLang="ko-KR" sz="1400" dirty="0" err="1" smtClean="0">
                <a:solidFill>
                  <a:schemeClr val="bg1">
                    <a:lumMod val="65000"/>
                    <a:lumOff val="35000"/>
                  </a:schemeClr>
                </a:solidFill>
              </a:rPr>
              <a:t>Barabasi</a:t>
            </a:r>
            <a:r>
              <a:rPr lang="en-US" altLang="ko-KR" sz="1400" dirty="0" smtClean="0">
                <a:solidFill>
                  <a:schemeClr val="bg1">
                    <a:lumMod val="65000"/>
                    <a:lumOff val="35000"/>
                  </a:schemeClr>
                </a:solidFill>
              </a:rPr>
              <a:t>, “Linked: How Everything is Connected to Everything Else and What It Means” (2003)</a:t>
            </a:r>
            <a:endParaRPr lang="en-US" altLang="ko-KR" sz="1400" dirty="0" smtClean="0">
              <a:solidFill>
                <a:schemeClr val="tx1"/>
              </a:solidFill>
            </a:endParaRPr>
          </a:p>
        </p:txBody>
      </p:sp>
      <p:sp>
        <p:nvSpPr>
          <p:cNvPr id="7" name="제목 1"/>
          <p:cNvSpPr txBox="1">
            <a:spLocks/>
          </p:cNvSpPr>
          <p:nvPr/>
        </p:nvSpPr>
        <p:spPr>
          <a:xfrm>
            <a:off x="107504" y="116632"/>
            <a:ext cx="8928992" cy="1008112"/>
          </a:xfrm>
          <a:prstGeom prst="rect">
            <a:avLst/>
          </a:prstGeom>
        </p:spPr>
        <p:txBody>
          <a:bodyPr vert="horz" lIns="91440" tIns="45720" rIns="91440" bIns="45720" rtlCol="0" anchor="ctr">
            <a:normAutofit/>
          </a:bodyPr>
          <a:lstStyle/>
          <a:p>
            <a:pPr marL="0" marR="0" lvl="0" indent="0" algn="ctr" defTabSz="914400" rtl="0" eaLnBrk="1" fontAlgn="auto" latinLnBrk="1" hangingPunct="1">
              <a:lnSpc>
                <a:spcPct val="100000"/>
              </a:lnSpc>
              <a:spcBef>
                <a:spcPct val="0"/>
              </a:spcBef>
              <a:spcAft>
                <a:spcPts val="0"/>
              </a:spcAft>
              <a:buClrTx/>
              <a:buSzTx/>
              <a:buFontTx/>
              <a:buNone/>
              <a:tabLst/>
              <a:defRPr/>
            </a:pPr>
            <a:r>
              <a:rPr kumimoji="0" lang="en-US" altLang="ko-KR" sz="3200" b="0" i="0" u="none" strike="noStrike" kern="1200" cap="none" spc="0" normalizeH="0" baseline="0" noProof="0" dirty="0" smtClean="0">
                <a:ln>
                  <a:noFill/>
                </a:ln>
                <a:solidFill>
                  <a:schemeClr val="tx1">
                    <a:lumMod val="85000"/>
                  </a:schemeClr>
                </a:solidFill>
                <a:effectLst/>
                <a:uLnTx/>
                <a:uFillTx/>
                <a:latin typeface="+mj-lt"/>
                <a:ea typeface="+mj-ea"/>
                <a:cs typeface="+mj-cs"/>
              </a:rPr>
              <a:t>The Lens</a:t>
            </a:r>
            <a:r>
              <a:rPr kumimoji="0" lang="en-US" altLang="ko-KR" sz="3200" b="0" i="0" u="none" strike="noStrike" kern="1200" cap="none" spc="0" normalizeH="0" noProof="0" dirty="0" smtClean="0">
                <a:ln>
                  <a:noFill/>
                </a:ln>
                <a:solidFill>
                  <a:schemeClr val="tx1">
                    <a:lumMod val="85000"/>
                  </a:schemeClr>
                </a:solidFill>
                <a:effectLst/>
                <a:uLnTx/>
                <a:uFillTx/>
                <a:latin typeface="+mj-lt"/>
                <a:ea typeface="+mj-ea"/>
                <a:cs typeface="+mj-cs"/>
              </a:rPr>
              <a:t> of Complex Network Theory</a:t>
            </a:r>
            <a:endParaRPr kumimoji="0" lang="en-US" altLang="ko-KR" sz="2800" b="0" i="0" u="none" strike="noStrike" kern="1200" cap="none" spc="0" normalizeH="0" baseline="0" noProof="0" dirty="0" smtClean="0">
              <a:ln>
                <a:noFill/>
              </a:ln>
              <a:solidFill>
                <a:schemeClr val="tx1">
                  <a:lumMod val="85000"/>
                </a:schemeClr>
              </a:solidFill>
              <a:effectLst/>
              <a:uLnTx/>
              <a:uFillTx/>
              <a:latin typeface="+mj-lt"/>
              <a:ea typeface="+mj-ea"/>
              <a:cs typeface="+mj-cs"/>
            </a:endParaRPr>
          </a:p>
        </p:txBody>
      </p:sp>
      <p:pic>
        <p:nvPicPr>
          <p:cNvPr id="2052" name="Picture 4" descr="File:Long tail.svg"/>
          <p:cNvPicPr>
            <a:picLocks noChangeAspect="1" noChangeArrowheads="1"/>
          </p:cNvPicPr>
          <p:nvPr/>
        </p:nvPicPr>
        <p:blipFill>
          <a:blip r:embed="rId3" cstate="print"/>
          <a:srcRect/>
          <a:stretch>
            <a:fillRect/>
          </a:stretch>
        </p:blipFill>
        <p:spPr bwMode="auto">
          <a:xfrm>
            <a:off x="4224808" y="2420888"/>
            <a:ext cx="4667672" cy="2427190"/>
          </a:xfrm>
          <a:prstGeom prst="rect">
            <a:avLst/>
          </a:prstGeom>
          <a:noFill/>
        </p:spPr>
      </p:pic>
      <p:pic>
        <p:nvPicPr>
          <p:cNvPr id="2053" name="Picture 5"/>
          <p:cNvPicPr>
            <a:picLocks noChangeAspect="1" noChangeArrowheads="1"/>
          </p:cNvPicPr>
          <p:nvPr/>
        </p:nvPicPr>
        <p:blipFill>
          <a:blip r:embed="rId4" cstate="print"/>
          <a:srcRect/>
          <a:stretch>
            <a:fillRect/>
          </a:stretch>
        </p:blipFill>
        <p:spPr bwMode="auto">
          <a:xfrm>
            <a:off x="418728" y="2271117"/>
            <a:ext cx="3505200" cy="2886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rgbClr val="00EA00"/>
                </a:solidFill>
              </a:rPr>
              <a:t>#3</a:t>
            </a:r>
            <a:br>
              <a:rPr lang="en-US" altLang="ko-KR" sz="3200" dirty="0" smtClean="0">
                <a:solidFill>
                  <a:srgbClr val="00EA00"/>
                </a:solidFill>
              </a:rPr>
            </a:br>
            <a:r>
              <a:rPr lang="en-US" altLang="ko-KR" sz="3200" dirty="0" smtClean="0">
                <a:solidFill>
                  <a:srgbClr val="00EA00"/>
                </a:solidFill>
              </a:rPr>
              <a:t/>
            </a:r>
            <a:br>
              <a:rPr lang="en-US" altLang="ko-KR" sz="3200" dirty="0" smtClean="0">
                <a:solidFill>
                  <a:srgbClr val="00EA00"/>
                </a:solidFill>
              </a:rPr>
            </a:br>
            <a:r>
              <a:rPr lang="en-US" altLang="ko-KR" sz="3200" dirty="0" smtClean="0">
                <a:solidFill>
                  <a:srgbClr val="00EA00"/>
                </a:solidFill>
              </a:rPr>
              <a:t>We automatically select appropriate mode of computation for a given situation.</a:t>
            </a:r>
            <a:endParaRPr lang="en-US" altLang="ko-KR" sz="2000" dirty="0" smtClean="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txBox="1">
            <a:spLocks/>
          </p:cNvSpPr>
          <p:nvPr/>
        </p:nvSpPr>
        <p:spPr>
          <a:xfrm>
            <a:off x="107504" y="6237312"/>
            <a:ext cx="8928992" cy="504056"/>
          </a:xfrm>
          <a:prstGeom prst="rect">
            <a:avLst/>
          </a:prstGeom>
        </p:spPr>
        <p:txBody>
          <a:bodyPr vert="horz" lIns="91440" tIns="45720" rIns="91440" bIns="45720" rtlCol="0" anchor="ctr">
            <a:no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endPar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endParaRPr>
          </a:p>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1400" b="0" i="0" u="none" strike="noStrike" kern="1200" cap="none" spc="0" normalizeH="0" baseline="0" noProof="0" dirty="0" err="1" smtClean="0">
                <a:ln>
                  <a:noFill/>
                </a:ln>
                <a:solidFill>
                  <a:schemeClr val="bg1">
                    <a:lumMod val="65000"/>
                    <a:lumOff val="35000"/>
                  </a:schemeClr>
                </a:solidFill>
                <a:effectLst/>
                <a:uLnTx/>
                <a:uFillTx/>
                <a:latin typeface="+mj-lt"/>
                <a:ea typeface="+mj-ea"/>
                <a:cs typeface="+mj-cs"/>
              </a:rPr>
              <a:t>Gerd</a:t>
            </a:r>
            <a:r>
              <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rPr>
              <a:t> </a:t>
            </a:r>
            <a:r>
              <a:rPr kumimoji="0" lang="en-US" altLang="ko-KR" sz="1400" b="0" i="0" u="none" strike="noStrike" kern="1200" cap="none" spc="0" normalizeH="0" baseline="0" noProof="0" dirty="0" err="1" smtClean="0">
                <a:ln>
                  <a:noFill/>
                </a:ln>
                <a:solidFill>
                  <a:schemeClr val="bg1">
                    <a:lumMod val="65000"/>
                    <a:lumOff val="35000"/>
                  </a:schemeClr>
                </a:solidFill>
                <a:effectLst/>
                <a:uLnTx/>
                <a:uFillTx/>
                <a:latin typeface="+mj-lt"/>
                <a:ea typeface="+mj-ea"/>
                <a:cs typeface="+mj-cs"/>
              </a:rPr>
              <a:t>Gigerenzer</a:t>
            </a:r>
            <a:r>
              <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rPr>
              <a:t>, “Adaptive</a:t>
            </a:r>
            <a:r>
              <a:rPr kumimoji="0" lang="en-US" altLang="ko-KR" sz="1400" b="0" i="0" u="none" strike="noStrike" kern="1200" cap="none" spc="0" normalizeH="0" noProof="0" dirty="0" smtClean="0">
                <a:ln>
                  <a:noFill/>
                </a:ln>
                <a:solidFill>
                  <a:schemeClr val="bg1">
                    <a:lumMod val="65000"/>
                    <a:lumOff val="35000"/>
                  </a:schemeClr>
                </a:solidFill>
                <a:effectLst/>
                <a:uLnTx/>
                <a:uFillTx/>
                <a:latin typeface="+mj-lt"/>
                <a:ea typeface="+mj-ea"/>
                <a:cs typeface="+mj-cs"/>
              </a:rPr>
              <a:t> Thinking – Rationality in the Real World</a:t>
            </a:r>
            <a:r>
              <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rPr>
              <a:t>“</a:t>
            </a:r>
            <a:r>
              <a:rPr kumimoji="0" lang="en-US" altLang="ko-KR" sz="1400" b="0" i="0" u="none" strike="noStrike" kern="1200" cap="none" spc="0" normalizeH="0" noProof="0" dirty="0" smtClean="0">
                <a:ln>
                  <a:noFill/>
                </a:ln>
                <a:solidFill>
                  <a:schemeClr val="bg1">
                    <a:lumMod val="65000"/>
                    <a:lumOff val="35000"/>
                  </a:schemeClr>
                </a:solidFill>
                <a:effectLst/>
                <a:uLnTx/>
                <a:uFillTx/>
                <a:latin typeface="+mj-lt"/>
                <a:ea typeface="+mj-ea"/>
                <a:cs typeface="+mj-cs"/>
              </a:rPr>
              <a:t> </a:t>
            </a:r>
            <a:r>
              <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rPr>
              <a:t>(2000)</a:t>
            </a:r>
            <a:endParaRPr lang="en-US" altLang="ko-KR" sz="1400" dirty="0" smtClean="0">
              <a:solidFill>
                <a:schemeClr val="tx1">
                  <a:lumMod val="65000"/>
                </a:schemeClr>
              </a:solidFill>
              <a:latin typeface="+mj-lt"/>
              <a:ea typeface="+mj-ea"/>
              <a:cs typeface="+mj-cs"/>
            </a:endParaRPr>
          </a:p>
        </p:txBody>
      </p:sp>
      <p:sp>
        <p:nvSpPr>
          <p:cNvPr id="5" name="제목 1"/>
          <p:cNvSpPr>
            <a:spLocks noGrp="1"/>
          </p:cNvSpPr>
          <p:nvPr>
            <p:ph type="title"/>
          </p:nvPr>
        </p:nvSpPr>
        <p:spPr>
          <a:xfrm>
            <a:off x="107504" y="116632"/>
            <a:ext cx="8928992" cy="2880320"/>
          </a:xfrm>
        </p:spPr>
        <p:txBody>
          <a:bodyPr>
            <a:noAutofit/>
          </a:bodyPr>
          <a:lstStyle/>
          <a:p>
            <a:r>
              <a:rPr lang="en-US" altLang="ko-KR" sz="2400" dirty="0" smtClean="0">
                <a:solidFill>
                  <a:schemeClr val="tx1">
                    <a:lumMod val="75000"/>
                  </a:schemeClr>
                </a:solidFill>
              </a:rPr>
              <a:t>If there is a “D” on one side of the card, then there is a “3” on the other side.</a:t>
            </a:r>
            <a:br>
              <a:rPr lang="en-US" altLang="ko-KR" sz="2400" dirty="0" smtClean="0">
                <a:solidFill>
                  <a:schemeClr val="tx1">
                    <a:lumMod val="75000"/>
                  </a:schemeClr>
                </a:solidFill>
              </a:rPr>
            </a:br>
            <a:r>
              <a:rPr lang="en-US" altLang="ko-KR" sz="2400" dirty="0" smtClean="0">
                <a:solidFill>
                  <a:schemeClr val="tx1">
                    <a:lumMod val="75000"/>
                  </a:schemeClr>
                </a:solidFill>
              </a:rPr>
              <a:t/>
            </a:r>
            <a:br>
              <a:rPr lang="en-US" altLang="ko-KR" sz="2400" dirty="0" smtClean="0">
                <a:solidFill>
                  <a:schemeClr val="tx1">
                    <a:lumMod val="75000"/>
                  </a:schemeClr>
                </a:solidFill>
              </a:rPr>
            </a:br>
            <a:r>
              <a:rPr lang="en-US" altLang="ko-KR" sz="2400" dirty="0" smtClean="0">
                <a:solidFill>
                  <a:schemeClr val="tx1">
                    <a:lumMod val="75000"/>
                  </a:schemeClr>
                </a:solidFill>
              </a:rPr>
              <a:t>Each of the following cards has a letter on one side and a number on the other. Indicate only the card(s) you definitely need to turn over to see if the rule has been violated.</a:t>
            </a:r>
          </a:p>
        </p:txBody>
      </p:sp>
      <p:sp>
        <p:nvSpPr>
          <p:cNvPr id="7" name="직사각형 6"/>
          <p:cNvSpPr/>
          <p:nvPr/>
        </p:nvSpPr>
        <p:spPr>
          <a:xfrm>
            <a:off x="251520" y="3140968"/>
            <a:ext cx="2088232" cy="216024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800" dirty="0" smtClean="0"/>
              <a:t>D</a:t>
            </a:r>
            <a:endParaRPr lang="ko-KR" altLang="en-US" sz="4800" dirty="0"/>
          </a:p>
        </p:txBody>
      </p:sp>
      <p:sp>
        <p:nvSpPr>
          <p:cNvPr id="8" name="직사각형 7"/>
          <p:cNvSpPr/>
          <p:nvPr/>
        </p:nvSpPr>
        <p:spPr>
          <a:xfrm>
            <a:off x="2411760" y="3140968"/>
            <a:ext cx="2088232" cy="216024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800" dirty="0" smtClean="0"/>
              <a:t>E</a:t>
            </a:r>
            <a:endParaRPr lang="ko-KR" altLang="en-US" sz="4800" dirty="0"/>
          </a:p>
        </p:txBody>
      </p:sp>
      <p:sp>
        <p:nvSpPr>
          <p:cNvPr id="9" name="직사각형 8"/>
          <p:cNvSpPr/>
          <p:nvPr/>
        </p:nvSpPr>
        <p:spPr>
          <a:xfrm>
            <a:off x="4572000" y="3140968"/>
            <a:ext cx="2088232" cy="216024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800" dirty="0" smtClean="0"/>
              <a:t>3</a:t>
            </a:r>
            <a:endParaRPr lang="ko-KR" altLang="en-US" sz="4800" dirty="0"/>
          </a:p>
        </p:txBody>
      </p:sp>
      <p:sp>
        <p:nvSpPr>
          <p:cNvPr id="10" name="직사각형 9"/>
          <p:cNvSpPr/>
          <p:nvPr/>
        </p:nvSpPr>
        <p:spPr>
          <a:xfrm>
            <a:off x="6732240" y="3140968"/>
            <a:ext cx="2088232" cy="216024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4800" dirty="0" smtClean="0"/>
              <a:t>4</a:t>
            </a:r>
            <a:endParaRPr lang="ko-KR" altLang="en-US" sz="4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1"/>
          <p:cNvSpPr txBox="1">
            <a:spLocks/>
          </p:cNvSpPr>
          <p:nvPr/>
        </p:nvSpPr>
        <p:spPr>
          <a:xfrm>
            <a:off x="107504" y="6237312"/>
            <a:ext cx="8928992" cy="504056"/>
          </a:xfrm>
          <a:prstGeom prst="rect">
            <a:avLst/>
          </a:prstGeom>
        </p:spPr>
        <p:txBody>
          <a:bodyPr vert="horz" lIns="91440" tIns="45720" rIns="91440" bIns="45720" rtlCol="0" anchor="ctr">
            <a:no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endPar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endParaRPr>
          </a:p>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1400" b="0" i="0" u="none" strike="noStrike" kern="1200" cap="none" spc="0" normalizeH="0" baseline="0" noProof="0" dirty="0" err="1" smtClean="0">
                <a:ln>
                  <a:noFill/>
                </a:ln>
                <a:solidFill>
                  <a:schemeClr val="bg1">
                    <a:lumMod val="65000"/>
                    <a:lumOff val="35000"/>
                  </a:schemeClr>
                </a:solidFill>
                <a:effectLst/>
                <a:uLnTx/>
                <a:uFillTx/>
                <a:latin typeface="+mj-lt"/>
                <a:ea typeface="+mj-ea"/>
                <a:cs typeface="+mj-cs"/>
              </a:rPr>
              <a:t>Gerd</a:t>
            </a:r>
            <a:r>
              <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rPr>
              <a:t> </a:t>
            </a:r>
            <a:r>
              <a:rPr kumimoji="0" lang="en-US" altLang="ko-KR" sz="1400" b="0" i="0" u="none" strike="noStrike" kern="1200" cap="none" spc="0" normalizeH="0" baseline="0" noProof="0" dirty="0" err="1" smtClean="0">
                <a:ln>
                  <a:noFill/>
                </a:ln>
                <a:solidFill>
                  <a:schemeClr val="bg1">
                    <a:lumMod val="65000"/>
                    <a:lumOff val="35000"/>
                  </a:schemeClr>
                </a:solidFill>
                <a:effectLst/>
                <a:uLnTx/>
                <a:uFillTx/>
                <a:latin typeface="+mj-lt"/>
                <a:ea typeface="+mj-ea"/>
                <a:cs typeface="+mj-cs"/>
              </a:rPr>
              <a:t>Gigerenzer</a:t>
            </a:r>
            <a:r>
              <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rPr>
              <a:t>, “Adaptive</a:t>
            </a:r>
            <a:r>
              <a:rPr kumimoji="0" lang="en-US" altLang="ko-KR" sz="1400" b="0" i="0" u="none" strike="noStrike" kern="1200" cap="none" spc="0" normalizeH="0" noProof="0" dirty="0" smtClean="0">
                <a:ln>
                  <a:noFill/>
                </a:ln>
                <a:solidFill>
                  <a:schemeClr val="bg1">
                    <a:lumMod val="65000"/>
                    <a:lumOff val="35000"/>
                  </a:schemeClr>
                </a:solidFill>
                <a:effectLst/>
                <a:uLnTx/>
                <a:uFillTx/>
                <a:latin typeface="+mj-lt"/>
                <a:ea typeface="+mj-ea"/>
                <a:cs typeface="+mj-cs"/>
              </a:rPr>
              <a:t> Thinking – Rationality in the Real World</a:t>
            </a:r>
            <a:r>
              <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rPr>
              <a:t>“</a:t>
            </a:r>
            <a:r>
              <a:rPr kumimoji="0" lang="en-US" altLang="ko-KR" sz="1400" b="0" i="0" u="none" strike="noStrike" kern="1200" cap="none" spc="0" normalizeH="0" noProof="0" dirty="0" smtClean="0">
                <a:ln>
                  <a:noFill/>
                </a:ln>
                <a:solidFill>
                  <a:schemeClr val="bg1">
                    <a:lumMod val="65000"/>
                    <a:lumOff val="35000"/>
                  </a:schemeClr>
                </a:solidFill>
                <a:effectLst/>
                <a:uLnTx/>
                <a:uFillTx/>
                <a:latin typeface="+mj-lt"/>
                <a:ea typeface="+mj-ea"/>
                <a:cs typeface="+mj-cs"/>
              </a:rPr>
              <a:t> </a:t>
            </a:r>
            <a:r>
              <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rPr>
              <a:t>(2000)</a:t>
            </a:r>
            <a:endParaRPr lang="en-US" altLang="ko-KR" sz="1400" dirty="0" smtClean="0">
              <a:solidFill>
                <a:schemeClr val="tx1">
                  <a:lumMod val="65000"/>
                </a:schemeClr>
              </a:solidFill>
              <a:latin typeface="+mj-lt"/>
              <a:ea typeface="+mj-ea"/>
              <a:cs typeface="+mj-cs"/>
            </a:endParaRPr>
          </a:p>
        </p:txBody>
      </p:sp>
      <p:sp>
        <p:nvSpPr>
          <p:cNvPr id="5" name="제목 1"/>
          <p:cNvSpPr>
            <a:spLocks noGrp="1"/>
          </p:cNvSpPr>
          <p:nvPr>
            <p:ph type="title"/>
          </p:nvPr>
        </p:nvSpPr>
        <p:spPr>
          <a:xfrm>
            <a:off x="0" y="116632"/>
            <a:ext cx="9144000" cy="2880320"/>
          </a:xfrm>
        </p:spPr>
        <p:txBody>
          <a:bodyPr>
            <a:noAutofit/>
          </a:bodyPr>
          <a:lstStyle/>
          <a:p>
            <a:r>
              <a:rPr lang="en-US" altLang="ko-KR" sz="2400" dirty="0" smtClean="0">
                <a:solidFill>
                  <a:schemeClr val="tx1">
                    <a:lumMod val="75000"/>
                  </a:schemeClr>
                </a:solidFill>
              </a:rPr>
              <a:t>“If you borrow my car, then you have to fill up the tank with gas.”</a:t>
            </a:r>
            <a:br>
              <a:rPr lang="en-US" altLang="ko-KR" sz="2400" dirty="0" smtClean="0">
                <a:solidFill>
                  <a:schemeClr val="tx1">
                    <a:lumMod val="75000"/>
                  </a:schemeClr>
                </a:solidFill>
              </a:rPr>
            </a:br>
            <a:r>
              <a:rPr lang="en-US" altLang="ko-KR" sz="2400" dirty="0" smtClean="0">
                <a:solidFill>
                  <a:schemeClr val="tx1">
                    <a:lumMod val="75000"/>
                  </a:schemeClr>
                </a:solidFill>
              </a:rPr>
              <a:t/>
            </a:r>
            <a:br>
              <a:rPr lang="en-US" altLang="ko-KR" sz="2400" dirty="0" smtClean="0">
                <a:solidFill>
                  <a:schemeClr val="tx1">
                    <a:lumMod val="75000"/>
                  </a:schemeClr>
                </a:solidFill>
              </a:rPr>
            </a:br>
            <a:r>
              <a:rPr lang="en-US" altLang="ko-KR" sz="2400" dirty="0" smtClean="0">
                <a:solidFill>
                  <a:schemeClr val="tx1">
                    <a:lumMod val="75000"/>
                  </a:schemeClr>
                </a:solidFill>
              </a:rPr>
              <a:t>Indicate only the card(s) you definitely need to turn over to see if the rule has been violated.</a:t>
            </a:r>
            <a:br>
              <a:rPr lang="en-US" altLang="ko-KR" sz="2400" dirty="0" smtClean="0">
                <a:solidFill>
                  <a:schemeClr val="tx1">
                    <a:lumMod val="75000"/>
                  </a:schemeClr>
                </a:solidFill>
              </a:rPr>
            </a:br>
            <a:endParaRPr lang="en-US" altLang="ko-KR" sz="2400" dirty="0" smtClean="0">
              <a:solidFill>
                <a:schemeClr val="tx1">
                  <a:lumMod val="75000"/>
                </a:schemeClr>
              </a:solidFill>
            </a:endParaRPr>
          </a:p>
        </p:txBody>
      </p:sp>
      <p:sp>
        <p:nvSpPr>
          <p:cNvPr id="11" name="직사각형 10"/>
          <p:cNvSpPr/>
          <p:nvPr/>
        </p:nvSpPr>
        <p:spPr>
          <a:xfrm>
            <a:off x="251520" y="3140968"/>
            <a:ext cx="2088232" cy="216024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dirty="0" smtClean="0"/>
              <a:t>Borrowed</a:t>
            </a:r>
            <a:endParaRPr lang="ko-KR" altLang="en-US" sz="2800" dirty="0"/>
          </a:p>
        </p:txBody>
      </p:sp>
      <p:sp>
        <p:nvSpPr>
          <p:cNvPr id="12" name="직사각형 11"/>
          <p:cNvSpPr/>
          <p:nvPr/>
        </p:nvSpPr>
        <p:spPr>
          <a:xfrm>
            <a:off x="2411760" y="3140968"/>
            <a:ext cx="2088232" cy="216024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dirty="0" smtClean="0"/>
              <a:t>Didn’t</a:t>
            </a:r>
          </a:p>
          <a:p>
            <a:pPr algn="ctr"/>
            <a:r>
              <a:rPr lang="en-US" altLang="ko-KR" sz="2800" dirty="0" smtClean="0"/>
              <a:t>borrowed</a:t>
            </a:r>
            <a:endParaRPr lang="ko-KR" altLang="en-US" sz="2800" dirty="0"/>
          </a:p>
        </p:txBody>
      </p:sp>
      <p:sp>
        <p:nvSpPr>
          <p:cNvPr id="13" name="직사각형 12"/>
          <p:cNvSpPr/>
          <p:nvPr/>
        </p:nvSpPr>
        <p:spPr>
          <a:xfrm>
            <a:off x="4572000" y="3140968"/>
            <a:ext cx="2088232" cy="216024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dirty="0" smtClean="0"/>
              <a:t>Filled up the tank</a:t>
            </a:r>
            <a:endParaRPr lang="ko-KR" altLang="en-US" sz="2800" dirty="0"/>
          </a:p>
        </p:txBody>
      </p:sp>
      <p:sp>
        <p:nvSpPr>
          <p:cNvPr id="14" name="직사각형 13"/>
          <p:cNvSpPr/>
          <p:nvPr/>
        </p:nvSpPr>
        <p:spPr>
          <a:xfrm>
            <a:off x="6732240" y="3140968"/>
            <a:ext cx="2088232" cy="216024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800" dirty="0" smtClean="0"/>
              <a:t>Didn’t</a:t>
            </a:r>
          </a:p>
          <a:p>
            <a:pPr algn="ctr"/>
            <a:r>
              <a:rPr lang="en-US" altLang="ko-KR" sz="2800" dirty="0" smtClean="0"/>
              <a:t>filled up the tank</a:t>
            </a:r>
            <a:endParaRPr lang="ko-KR" altLang="en-US" sz="28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chemeClr val="tx1">
                    <a:lumMod val="75000"/>
                  </a:schemeClr>
                </a:solidFill>
              </a:rPr>
              <a:t>Our mind doesn’t work well with abstract propositional logic:</a:t>
            </a:r>
            <a:br>
              <a:rPr lang="en-US" altLang="ko-KR" sz="3200" dirty="0" smtClean="0">
                <a:solidFill>
                  <a:schemeClr val="tx1">
                    <a:lumMod val="75000"/>
                  </a:schemeClr>
                </a:solidFill>
              </a:rPr>
            </a:br>
            <a:r>
              <a:rPr lang="en-US" altLang="ko-KR" sz="3200" dirty="0" smtClean="0">
                <a:solidFill>
                  <a:schemeClr val="tx1">
                    <a:lumMod val="75000"/>
                  </a:schemeClr>
                </a:solidFill>
              </a:rPr>
              <a:t/>
            </a:r>
            <a:br>
              <a:rPr lang="en-US" altLang="ko-KR" sz="3200" dirty="0" smtClean="0">
                <a:solidFill>
                  <a:schemeClr val="tx1">
                    <a:lumMod val="75000"/>
                  </a:schemeClr>
                </a:solidFill>
              </a:rPr>
            </a:br>
            <a:r>
              <a:rPr lang="en-US" altLang="ko-KR" sz="2800" dirty="0" smtClean="0">
                <a:solidFill>
                  <a:schemeClr val="tx1">
                    <a:lumMod val="75000"/>
                  </a:schemeClr>
                </a:solidFill>
              </a:rPr>
              <a:t>P </a:t>
            </a:r>
            <a:r>
              <a:rPr lang="en-US" altLang="ko-KR" sz="2800" dirty="0" smtClean="0">
                <a:solidFill>
                  <a:schemeClr val="tx1">
                    <a:lumMod val="75000"/>
                  </a:schemeClr>
                </a:solidFill>
                <a:sym typeface="Wingdings" pitchFamily="2" charset="2"/>
              </a:rPr>
              <a:t> Q</a:t>
            </a:r>
            <a:br>
              <a:rPr lang="en-US" altLang="ko-KR" sz="2800" dirty="0" smtClean="0">
                <a:solidFill>
                  <a:schemeClr val="tx1">
                    <a:lumMod val="75000"/>
                  </a:schemeClr>
                </a:solidFill>
                <a:sym typeface="Wingdings" pitchFamily="2" charset="2"/>
              </a:rPr>
            </a:br>
            <a:r>
              <a:rPr lang="en-US" altLang="ko-KR" sz="2800" dirty="0" smtClean="0">
                <a:solidFill>
                  <a:schemeClr val="tx1">
                    <a:lumMod val="75000"/>
                  </a:schemeClr>
                </a:solidFill>
                <a:sym typeface="Wingdings" pitchFamily="2" charset="2"/>
              </a:rPr>
              <a:t/>
            </a:r>
            <a:br>
              <a:rPr lang="en-US" altLang="ko-KR" sz="2800" dirty="0" smtClean="0">
                <a:solidFill>
                  <a:schemeClr val="tx1">
                    <a:lumMod val="75000"/>
                  </a:schemeClr>
                </a:solidFill>
                <a:sym typeface="Wingdings" pitchFamily="2" charset="2"/>
              </a:rPr>
            </a:br>
            <a:r>
              <a:rPr lang="en-US" altLang="ko-KR" sz="2800" dirty="0" smtClean="0">
                <a:solidFill>
                  <a:schemeClr val="tx1">
                    <a:lumMod val="75000"/>
                  </a:schemeClr>
                </a:solidFill>
                <a:sym typeface="Wingdings" pitchFamily="2" charset="2"/>
              </a:rPr>
              <a:t>Logical falsity:</a:t>
            </a:r>
            <a:br>
              <a:rPr lang="en-US" altLang="ko-KR" sz="2800" dirty="0" smtClean="0">
                <a:solidFill>
                  <a:schemeClr val="tx1">
                    <a:lumMod val="75000"/>
                  </a:schemeClr>
                </a:solidFill>
                <a:sym typeface="Wingdings" pitchFamily="2" charset="2"/>
              </a:rPr>
            </a:br>
            <a:r>
              <a:rPr lang="en-US" altLang="ko-KR" sz="2800" dirty="0" smtClean="0">
                <a:solidFill>
                  <a:schemeClr val="tx1">
                    <a:lumMod val="75000"/>
                  </a:schemeClr>
                </a:solidFill>
                <a:sym typeface="Wingdings" pitchFamily="2" charset="2"/>
              </a:rPr>
              <a:t>P </a:t>
            </a:r>
            <a:r>
              <a:rPr lang="en-US" altLang="ko-KR" sz="2800" dirty="0" smtClean="0">
                <a:solidFill>
                  <a:schemeClr val="tx1">
                    <a:lumMod val="75000"/>
                  </a:schemeClr>
                </a:solidFill>
                <a:sym typeface="Wingdings" pitchFamily="2" charset="2"/>
              </a:rPr>
              <a:t>&amp; not Q</a:t>
            </a:r>
            <a:endParaRPr lang="en-US" altLang="ko-KR" sz="2800" dirty="0" smtClean="0">
              <a:solidFill>
                <a:schemeClr val="tx1">
                  <a:lumMod val="75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chemeClr val="tx1">
                    <a:lumMod val="75000"/>
                  </a:schemeClr>
                </a:solidFill>
                <a:sym typeface="Wingdings" pitchFamily="2" charset="2"/>
              </a:rPr>
              <a:t>But it works well with cheater detecting situation:</a:t>
            </a:r>
            <a:br>
              <a:rPr lang="en-US" altLang="ko-KR" sz="3200" dirty="0" smtClean="0">
                <a:solidFill>
                  <a:schemeClr val="tx1">
                    <a:lumMod val="75000"/>
                  </a:schemeClr>
                </a:solidFill>
                <a:sym typeface="Wingdings" pitchFamily="2" charset="2"/>
              </a:rPr>
            </a:br>
            <a:r>
              <a:rPr lang="en-US" altLang="ko-KR" sz="3200" dirty="0" smtClean="0">
                <a:solidFill>
                  <a:schemeClr val="tx1">
                    <a:lumMod val="75000"/>
                  </a:schemeClr>
                </a:solidFill>
                <a:sym typeface="Wingdings" pitchFamily="2" charset="2"/>
              </a:rPr>
              <a:t/>
            </a:r>
            <a:br>
              <a:rPr lang="en-US" altLang="ko-KR" sz="3200" dirty="0" smtClean="0">
                <a:solidFill>
                  <a:schemeClr val="tx1">
                    <a:lumMod val="75000"/>
                  </a:schemeClr>
                </a:solidFill>
                <a:sym typeface="Wingdings" pitchFamily="2" charset="2"/>
              </a:rPr>
            </a:br>
            <a:r>
              <a:rPr lang="en-US" altLang="ko-KR" sz="2800" dirty="0" smtClean="0">
                <a:solidFill>
                  <a:schemeClr val="tx1">
                    <a:lumMod val="75000"/>
                  </a:schemeClr>
                </a:solidFill>
                <a:sym typeface="Wingdings" pitchFamily="2" charset="2"/>
              </a:rPr>
              <a:t>If you </a:t>
            </a:r>
            <a:r>
              <a:rPr lang="en-US" altLang="ko-KR" sz="2800" dirty="0" smtClean="0">
                <a:solidFill>
                  <a:srgbClr val="00EA00"/>
                </a:solidFill>
                <a:sym typeface="Wingdings" pitchFamily="2" charset="2"/>
              </a:rPr>
              <a:t>take the benefit</a:t>
            </a:r>
            <a:r>
              <a:rPr lang="en-US" altLang="ko-KR" sz="2800" dirty="0" smtClean="0">
                <a:solidFill>
                  <a:schemeClr val="tx1">
                    <a:lumMod val="75000"/>
                  </a:schemeClr>
                </a:solidFill>
                <a:sym typeface="Wingdings" pitchFamily="2" charset="2"/>
              </a:rPr>
              <a:t>, then you have to </a:t>
            </a:r>
            <a:r>
              <a:rPr lang="en-US" altLang="ko-KR" sz="2800" dirty="0" smtClean="0">
                <a:solidFill>
                  <a:srgbClr val="00EA00"/>
                </a:solidFill>
                <a:sym typeface="Wingdings" pitchFamily="2" charset="2"/>
              </a:rPr>
              <a:t>pay the cost.</a:t>
            </a:r>
            <a:r>
              <a:rPr lang="en-US" altLang="ko-KR" sz="2800" dirty="0" smtClean="0">
                <a:solidFill>
                  <a:schemeClr val="tx1">
                    <a:lumMod val="75000"/>
                  </a:schemeClr>
                </a:solidFill>
                <a:sym typeface="Wingdings" pitchFamily="2" charset="2"/>
              </a:rPr>
              <a:t/>
            </a:r>
            <a:br>
              <a:rPr lang="en-US" altLang="ko-KR" sz="2800" dirty="0" smtClean="0">
                <a:solidFill>
                  <a:schemeClr val="tx1">
                    <a:lumMod val="75000"/>
                  </a:schemeClr>
                </a:solidFill>
                <a:sym typeface="Wingdings" pitchFamily="2" charset="2"/>
              </a:rPr>
            </a:br>
            <a:r>
              <a:rPr lang="en-US" altLang="ko-KR" sz="2800" dirty="0" smtClean="0">
                <a:solidFill>
                  <a:schemeClr val="tx1">
                    <a:lumMod val="75000"/>
                  </a:schemeClr>
                </a:solidFill>
                <a:sym typeface="Wingdings" pitchFamily="2" charset="2"/>
              </a:rPr>
              <a:t/>
            </a:r>
            <a:br>
              <a:rPr lang="en-US" altLang="ko-KR" sz="2800" dirty="0" smtClean="0">
                <a:solidFill>
                  <a:schemeClr val="tx1">
                    <a:lumMod val="75000"/>
                  </a:schemeClr>
                </a:solidFill>
                <a:sym typeface="Wingdings" pitchFamily="2" charset="2"/>
              </a:rPr>
            </a:br>
            <a:r>
              <a:rPr lang="en-US" altLang="ko-KR" sz="2800" dirty="0" smtClean="0">
                <a:solidFill>
                  <a:schemeClr val="tx1">
                    <a:lumMod val="75000"/>
                  </a:schemeClr>
                </a:solidFill>
                <a:sym typeface="Wingdings" pitchFamily="2" charset="2"/>
              </a:rPr>
              <a:t>Logical falsity:</a:t>
            </a:r>
            <a:br>
              <a:rPr lang="en-US" altLang="ko-KR" sz="2800" dirty="0" smtClean="0">
                <a:solidFill>
                  <a:schemeClr val="tx1">
                    <a:lumMod val="75000"/>
                  </a:schemeClr>
                </a:solidFill>
                <a:sym typeface="Wingdings" pitchFamily="2" charset="2"/>
              </a:rPr>
            </a:br>
            <a:r>
              <a:rPr lang="en-US" altLang="ko-KR" sz="2800" dirty="0" smtClean="0">
                <a:solidFill>
                  <a:srgbClr val="00EA00"/>
                </a:solidFill>
                <a:sym typeface="Wingdings" pitchFamily="2" charset="2"/>
              </a:rPr>
              <a:t>Benefit </a:t>
            </a:r>
            <a:r>
              <a:rPr lang="en-US" altLang="ko-KR" sz="2800" dirty="0" smtClean="0">
                <a:solidFill>
                  <a:srgbClr val="00EA00"/>
                </a:solidFill>
                <a:sym typeface="Wingdings" pitchFamily="2" charset="2"/>
              </a:rPr>
              <a:t>taken</a:t>
            </a:r>
            <a:r>
              <a:rPr lang="en-US" altLang="ko-KR" sz="2800" dirty="0" smtClean="0">
                <a:solidFill>
                  <a:schemeClr val="tx1">
                    <a:lumMod val="75000"/>
                  </a:schemeClr>
                </a:solidFill>
                <a:sym typeface="Wingdings" pitchFamily="2" charset="2"/>
              </a:rPr>
              <a:t> and </a:t>
            </a:r>
            <a:r>
              <a:rPr lang="en-US" altLang="ko-KR" sz="2800" dirty="0" smtClean="0">
                <a:solidFill>
                  <a:srgbClr val="00EA00"/>
                </a:solidFill>
                <a:sym typeface="Wingdings" pitchFamily="2" charset="2"/>
              </a:rPr>
              <a:t>cost not paid.</a:t>
            </a:r>
          </a:p>
        </p:txBody>
      </p:sp>
      <p:sp>
        <p:nvSpPr>
          <p:cNvPr id="3" name="제목 1"/>
          <p:cNvSpPr txBox="1">
            <a:spLocks/>
          </p:cNvSpPr>
          <p:nvPr/>
        </p:nvSpPr>
        <p:spPr>
          <a:xfrm>
            <a:off x="107504" y="6237312"/>
            <a:ext cx="8928992" cy="504056"/>
          </a:xfrm>
          <a:prstGeom prst="rect">
            <a:avLst/>
          </a:prstGeom>
        </p:spPr>
        <p:txBody>
          <a:bodyPr vert="horz" lIns="91440" tIns="45720" rIns="91440" bIns="45720" rtlCol="0" anchor="ctr">
            <a:no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rPr>
              <a:t>Jerome H.</a:t>
            </a:r>
            <a:r>
              <a:rPr kumimoji="0" lang="en-US" altLang="ko-KR" sz="1400" b="0" i="0" u="none" strike="noStrike" kern="1200" cap="none" spc="0" normalizeH="0" noProof="0" dirty="0" smtClean="0">
                <a:ln>
                  <a:noFill/>
                </a:ln>
                <a:solidFill>
                  <a:schemeClr val="bg1">
                    <a:lumMod val="65000"/>
                    <a:lumOff val="35000"/>
                  </a:schemeClr>
                </a:solidFill>
                <a:effectLst/>
                <a:uLnTx/>
                <a:uFillTx/>
                <a:latin typeface="+mj-lt"/>
                <a:ea typeface="+mj-ea"/>
                <a:cs typeface="+mj-cs"/>
              </a:rPr>
              <a:t> </a:t>
            </a:r>
            <a:r>
              <a:rPr kumimoji="0" lang="en-US" altLang="ko-KR" sz="1400" b="0" i="0" u="none" strike="noStrike" kern="1200" cap="none" spc="0" normalizeH="0" noProof="0" dirty="0" err="1" smtClean="0">
                <a:ln>
                  <a:noFill/>
                </a:ln>
                <a:solidFill>
                  <a:schemeClr val="bg1">
                    <a:lumMod val="65000"/>
                    <a:lumOff val="35000"/>
                  </a:schemeClr>
                </a:solidFill>
                <a:effectLst/>
                <a:uLnTx/>
                <a:uFillTx/>
                <a:latin typeface="+mj-lt"/>
                <a:ea typeface="+mj-ea"/>
                <a:cs typeface="+mj-cs"/>
              </a:rPr>
              <a:t>Barkow</a:t>
            </a:r>
            <a:r>
              <a:rPr kumimoji="0" lang="en-US" altLang="ko-KR" sz="1400" b="0" i="0" u="none" strike="noStrike" kern="1200" cap="none" spc="0" normalizeH="0" noProof="0" dirty="0" smtClean="0">
                <a:ln>
                  <a:noFill/>
                </a:ln>
                <a:solidFill>
                  <a:schemeClr val="bg1">
                    <a:lumMod val="65000"/>
                    <a:lumOff val="35000"/>
                  </a:schemeClr>
                </a:solidFill>
                <a:effectLst/>
                <a:uLnTx/>
                <a:uFillTx/>
                <a:latin typeface="+mj-lt"/>
                <a:ea typeface="+mj-ea"/>
                <a:cs typeface="+mj-cs"/>
              </a:rPr>
              <a:t>, Leda </a:t>
            </a:r>
            <a:r>
              <a:rPr kumimoji="0" lang="en-US" altLang="ko-KR" sz="1400" b="0" i="0" u="none" strike="noStrike" kern="1200" cap="none" spc="0" normalizeH="0" noProof="0" dirty="0" err="1" smtClean="0">
                <a:ln>
                  <a:noFill/>
                </a:ln>
                <a:solidFill>
                  <a:schemeClr val="bg1">
                    <a:lumMod val="65000"/>
                    <a:lumOff val="35000"/>
                  </a:schemeClr>
                </a:solidFill>
                <a:effectLst/>
                <a:uLnTx/>
                <a:uFillTx/>
                <a:latin typeface="+mj-lt"/>
                <a:ea typeface="+mj-ea"/>
                <a:cs typeface="+mj-cs"/>
              </a:rPr>
              <a:t>Cosmides</a:t>
            </a:r>
            <a:r>
              <a:rPr kumimoji="0" lang="en-US" altLang="ko-KR" sz="1400" b="0" i="0" u="none" strike="noStrike" kern="1200" cap="none" spc="0" normalizeH="0" noProof="0" dirty="0" smtClean="0">
                <a:ln>
                  <a:noFill/>
                </a:ln>
                <a:solidFill>
                  <a:schemeClr val="bg1">
                    <a:lumMod val="65000"/>
                    <a:lumOff val="35000"/>
                  </a:schemeClr>
                </a:solidFill>
                <a:effectLst/>
                <a:uLnTx/>
                <a:uFillTx/>
                <a:latin typeface="+mj-lt"/>
                <a:ea typeface="+mj-ea"/>
                <a:cs typeface="+mj-cs"/>
              </a:rPr>
              <a:t>, John </a:t>
            </a:r>
            <a:r>
              <a:rPr kumimoji="0" lang="en-US" altLang="ko-KR" sz="1400" b="0" i="0" u="none" strike="noStrike" kern="1200" cap="none" spc="0" normalizeH="0" noProof="0" dirty="0" err="1" smtClean="0">
                <a:ln>
                  <a:noFill/>
                </a:ln>
                <a:solidFill>
                  <a:schemeClr val="bg1">
                    <a:lumMod val="65000"/>
                    <a:lumOff val="35000"/>
                  </a:schemeClr>
                </a:solidFill>
                <a:effectLst/>
                <a:uLnTx/>
                <a:uFillTx/>
                <a:latin typeface="+mj-lt"/>
                <a:ea typeface="+mj-ea"/>
                <a:cs typeface="+mj-cs"/>
              </a:rPr>
              <a:t>Tooby</a:t>
            </a:r>
            <a:r>
              <a:rPr kumimoji="0" lang="en-US" altLang="ko-KR" sz="1400" b="0" i="0" u="none" strike="noStrike" kern="1200" cap="none" spc="0" normalizeH="0" baseline="0" noProof="0" smtClean="0">
                <a:ln>
                  <a:noFill/>
                </a:ln>
                <a:solidFill>
                  <a:schemeClr val="bg1">
                    <a:lumMod val="65000"/>
                    <a:lumOff val="35000"/>
                  </a:schemeClr>
                </a:solidFill>
                <a:effectLst/>
                <a:uLnTx/>
                <a:uFillTx/>
                <a:latin typeface="+mj-lt"/>
                <a:ea typeface="+mj-ea"/>
                <a:cs typeface="+mj-cs"/>
              </a:rPr>
              <a:t>,</a:t>
            </a:r>
          </a:p>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1400" b="0" i="0" u="none" strike="noStrike" kern="1200" cap="none" spc="0" normalizeH="0" baseline="0" noProof="0" smtClean="0">
                <a:ln>
                  <a:noFill/>
                </a:ln>
                <a:solidFill>
                  <a:schemeClr val="bg1">
                    <a:lumMod val="65000"/>
                    <a:lumOff val="35000"/>
                  </a:schemeClr>
                </a:solidFill>
                <a:effectLst/>
                <a:uLnTx/>
                <a:uFillTx/>
                <a:latin typeface="+mj-lt"/>
                <a:ea typeface="+mj-ea"/>
                <a:cs typeface="+mj-cs"/>
              </a:rPr>
              <a:t>“</a:t>
            </a:r>
            <a:r>
              <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rPr>
              <a:t>The Adapted Mind Evolutionary Psychology and Generation of </a:t>
            </a:r>
            <a:r>
              <a:rPr lang="en-US" altLang="ko-KR" sz="1400" dirty="0" smtClean="0">
                <a:solidFill>
                  <a:schemeClr val="bg1">
                    <a:lumMod val="65000"/>
                    <a:lumOff val="35000"/>
                  </a:schemeClr>
                </a:solidFill>
                <a:latin typeface="+mj-lt"/>
                <a:ea typeface="+mj-ea"/>
                <a:cs typeface="+mj-cs"/>
              </a:rPr>
              <a:t>C</a:t>
            </a:r>
            <a:r>
              <a:rPr kumimoji="0" lang="en-US" altLang="ko-KR" sz="1400" b="0" i="0" u="none" strike="noStrike" kern="1200" cap="none" spc="0" normalizeH="0" baseline="0" noProof="0" dirty="0" err="1" smtClean="0">
                <a:ln>
                  <a:noFill/>
                </a:ln>
                <a:solidFill>
                  <a:schemeClr val="bg1">
                    <a:lumMod val="65000"/>
                    <a:lumOff val="35000"/>
                  </a:schemeClr>
                </a:solidFill>
                <a:effectLst/>
                <a:uLnTx/>
                <a:uFillTx/>
                <a:latin typeface="+mj-lt"/>
                <a:ea typeface="+mj-ea"/>
                <a:cs typeface="+mj-cs"/>
              </a:rPr>
              <a:t>ulture</a:t>
            </a:r>
            <a:r>
              <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rPr>
              <a:t>” (1995)</a:t>
            </a:r>
            <a:endParaRPr kumimoji="0" lang="en-US" altLang="ko-KR" sz="1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chemeClr val="tx1">
                    <a:lumMod val="75000"/>
                  </a:schemeClr>
                </a:solidFill>
              </a:rPr>
              <a:t>Difficulty with a propositional logic disappears when we dealing with </a:t>
            </a:r>
            <a:r>
              <a:rPr lang="en-US" altLang="ko-KR" sz="3200" dirty="0" smtClean="0">
                <a:solidFill>
                  <a:srgbClr val="00EA00"/>
                </a:solidFill>
              </a:rPr>
              <a:t>natural, appropriate situation.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1052736"/>
            <a:ext cx="9144000" cy="1296144"/>
          </a:xfrm>
        </p:spPr>
        <p:txBody>
          <a:bodyPr>
            <a:normAutofit/>
          </a:bodyPr>
          <a:lstStyle/>
          <a:p>
            <a:r>
              <a:rPr lang="en-US" altLang="ko-KR" sz="3200" dirty="0" smtClean="0">
                <a:solidFill>
                  <a:schemeClr val="tx1">
                    <a:lumMod val="75000"/>
                  </a:schemeClr>
                </a:solidFill>
              </a:rPr>
              <a:t>General conclusion:</a:t>
            </a:r>
          </a:p>
        </p:txBody>
      </p:sp>
      <p:sp>
        <p:nvSpPr>
          <p:cNvPr id="3" name="제목 1"/>
          <p:cNvSpPr txBox="1">
            <a:spLocks/>
          </p:cNvSpPr>
          <p:nvPr/>
        </p:nvSpPr>
        <p:spPr>
          <a:xfrm>
            <a:off x="251520" y="2348880"/>
            <a:ext cx="8712968" cy="2736304"/>
          </a:xfrm>
          <a:prstGeom prst="rect">
            <a:avLst/>
          </a:prstGeom>
        </p:spPr>
        <p:txBody>
          <a:bodyPr vert="horz" lIns="91440" tIns="45720" rIns="91440" bIns="45720" rtlCol="0" anchor="ctr">
            <a:noAutofit/>
          </a:bodyPr>
          <a:lstStyle/>
          <a:p>
            <a:pPr lvl="0">
              <a:spcBef>
                <a:spcPct val="0"/>
              </a:spcBef>
            </a:pPr>
            <a:r>
              <a:rPr lang="en-US" altLang="ko-KR" sz="2800" dirty="0" smtClean="0">
                <a:solidFill>
                  <a:schemeClr val="tx1">
                    <a:lumMod val="75000"/>
                  </a:schemeClr>
                </a:solidFill>
              </a:rPr>
              <a:t>- There are fine tuned special abilities in our mind.</a:t>
            </a:r>
          </a:p>
          <a:p>
            <a:pPr lvl="0">
              <a:spcBef>
                <a:spcPct val="0"/>
              </a:spcBef>
            </a:pPr>
            <a:r>
              <a:rPr lang="en-US" altLang="ko-KR" sz="2800" dirty="0" smtClean="0">
                <a:solidFill>
                  <a:schemeClr val="tx1">
                    <a:lumMod val="75000"/>
                  </a:schemeClr>
                </a:solidFill>
              </a:rPr>
              <a:t>  </a:t>
            </a:r>
            <a:r>
              <a:rPr lang="en-US" altLang="ko-KR" sz="2800" dirty="0" smtClean="0">
                <a:solidFill>
                  <a:srgbClr val="00EA00"/>
                </a:solidFill>
              </a:rPr>
              <a:t>(Massive Modularity Hypothesis)</a:t>
            </a:r>
          </a:p>
          <a:p>
            <a:pPr lvl="0">
              <a:spcBef>
                <a:spcPct val="0"/>
              </a:spcBef>
            </a:pPr>
            <a:endParaRPr lang="en-US" altLang="ko-KR" sz="2800" dirty="0" smtClean="0">
              <a:solidFill>
                <a:schemeClr val="tx1">
                  <a:lumMod val="75000"/>
                </a:schemeClr>
              </a:solidFill>
            </a:endParaRPr>
          </a:p>
          <a:p>
            <a:pPr lvl="0">
              <a:spcBef>
                <a:spcPct val="0"/>
              </a:spcBef>
            </a:pPr>
            <a:r>
              <a:rPr lang="en-US" altLang="ko-KR" sz="2800" dirty="0" smtClean="0">
                <a:solidFill>
                  <a:schemeClr val="tx1">
                    <a:lumMod val="75000"/>
                  </a:schemeClr>
                </a:solidFill>
              </a:rPr>
              <a:t>- They are activated only with appropriate inputs. </a:t>
            </a:r>
          </a:p>
          <a:p>
            <a:pPr lvl="0">
              <a:spcBef>
                <a:spcPct val="0"/>
              </a:spcBef>
            </a:pPr>
            <a:r>
              <a:rPr lang="en-US" altLang="ko-KR" sz="2800" dirty="0" smtClean="0">
                <a:solidFill>
                  <a:schemeClr val="tx1">
                    <a:lumMod val="75000"/>
                  </a:schemeClr>
                </a:solidFill>
              </a:rPr>
              <a:t>  </a:t>
            </a:r>
            <a:r>
              <a:rPr lang="en-US" altLang="ko-KR" sz="2800" dirty="0" smtClean="0">
                <a:solidFill>
                  <a:srgbClr val="00EA00"/>
                </a:solidFill>
              </a:rPr>
              <a:t>(Domain Specificity Hypothesis)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chemeClr val="tx1">
                    <a:lumMod val="75000"/>
                  </a:schemeClr>
                </a:solidFill>
              </a:rPr>
              <a:t>Briefly?</a:t>
            </a:r>
            <a:br>
              <a:rPr lang="en-US" altLang="ko-KR" sz="3200" dirty="0" smtClean="0">
                <a:solidFill>
                  <a:schemeClr val="tx1">
                    <a:lumMod val="75000"/>
                  </a:schemeClr>
                </a:solidFill>
              </a:rPr>
            </a:br>
            <a:r>
              <a:rPr lang="en-US" altLang="ko-KR" sz="3200" dirty="0" smtClean="0">
                <a:solidFill>
                  <a:schemeClr val="tx1">
                    <a:lumMod val="75000"/>
                  </a:schemeClr>
                </a:solidFill>
              </a:rPr>
              <a:t/>
            </a:r>
            <a:br>
              <a:rPr lang="en-US" altLang="ko-KR" sz="3200" dirty="0" smtClean="0">
                <a:solidFill>
                  <a:schemeClr val="tx1">
                    <a:lumMod val="75000"/>
                  </a:schemeClr>
                </a:solidFill>
              </a:rPr>
            </a:br>
            <a:r>
              <a:rPr lang="en-US" altLang="ko-KR" sz="3200" dirty="0" smtClean="0">
                <a:solidFill>
                  <a:schemeClr val="tx1">
                    <a:lumMod val="75000"/>
                  </a:schemeClr>
                </a:solidFill>
              </a:rPr>
              <a:t>The mind is </a:t>
            </a:r>
            <a:r>
              <a:rPr lang="en-US" altLang="ko-KR" sz="3200" dirty="0" smtClean="0">
                <a:solidFill>
                  <a:srgbClr val="00EA00"/>
                </a:solidFill>
              </a:rPr>
              <a:t>designed to deal with complexity</a:t>
            </a:r>
            <a:r>
              <a:rPr lang="en-US" altLang="ko-KR" sz="3200" dirty="0" smtClean="0">
                <a:solidFill>
                  <a:schemeClr val="tx1">
                    <a:lumMod val="75000"/>
                  </a:schemeClr>
                </a:solidFill>
              </a:rPr>
              <a:t> of the world.</a:t>
            </a:r>
            <a:endParaRPr lang="en-US" altLang="ko-KR" sz="3200" dirty="0" smtClean="0">
              <a:solidFill>
                <a:srgbClr val="00EA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116632"/>
            <a:ext cx="9144000" cy="1296144"/>
          </a:xfrm>
        </p:spPr>
        <p:txBody>
          <a:bodyPr>
            <a:normAutofit/>
          </a:bodyPr>
          <a:lstStyle/>
          <a:p>
            <a:r>
              <a:rPr lang="en-US" altLang="ko-KR" sz="3200" dirty="0" smtClean="0">
                <a:solidFill>
                  <a:schemeClr val="tx1">
                    <a:lumMod val="75000"/>
                  </a:schemeClr>
                </a:solidFill>
              </a:rPr>
              <a:t>What does it tell about design?</a:t>
            </a:r>
          </a:p>
        </p:txBody>
      </p:sp>
      <p:sp>
        <p:nvSpPr>
          <p:cNvPr id="3" name="제목 1"/>
          <p:cNvSpPr txBox="1">
            <a:spLocks/>
          </p:cNvSpPr>
          <p:nvPr/>
        </p:nvSpPr>
        <p:spPr>
          <a:xfrm>
            <a:off x="251520" y="1412776"/>
            <a:ext cx="8712968" cy="4968552"/>
          </a:xfrm>
          <a:prstGeom prst="rect">
            <a:avLst/>
          </a:prstGeom>
        </p:spPr>
        <p:txBody>
          <a:bodyPr vert="horz" lIns="91440" tIns="45720" rIns="91440" bIns="45720" rtlCol="0" anchor="ctr">
            <a:normAutofit/>
          </a:bodyPr>
          <a:lstStyle/>
          <a:p>
            <a:pPr lvl="0">
              <a:spcBef>
                <a:spcPct val="0"/>
              </a:spcBef>
            </a:pPr>
            <a:r>
              <a:rPr lang="en-US" altLang="ko-KR" sz="2800" dirty="0" smtClean="0">
                <a:solidFill>
                  <a:schemeClr val="tx1">
                    <a:lumMod val="75000"/>
                  </a:schemeClr>
                </a:solidFill>
              </a:rPr>
              <a:t>- </a:t>
            </a:r>
            <a:r>
              <a:rPr lang="en-US" altLang="ko-KR" sz="2800" dirty="0" smtClean="0">
                <a:solidFill>
                  <a:srgbClr val="00EA00"/>
                </a:solidFill>
              </a:rPr>
              <a:t>Users are not stupid</a:t>
            </a:r>
            <a:r>
              <a:rPr lang="en-US" altLang="ko-KR" sz="2800" dirty="0" smtClean="0">
                <a:solidFill>
                  <a:schemeClr val="tx1">
                    <a:lumMod val="75000"/>
                  </a:schemeClr>
                </a:solidFill>
              </a:rPr>
              <a:t> but interfaces(and designers) </a:t>
            </a:r>
          </a:p>
          <a:p>
            <a:pPr lvl="0">
              <a:spcBef>
                <a:spcPct val="0"/>
              </a:spcBef>
            </a:pPr>
            <a:r>
              <a:rPr lang="en-US" altLang="ko-KR" sz="2800" dirty="0" smtClean="0">
                <a:solidFill>
                  <a:schemeClr val="tx1">
                    <a:lumMod val="75000"/>
                  </a:schemeClr>
                </a:solidFill>
              </a:rPr>
              <a:t>  are. Designers are forcing users to do inhumane </a:t>
            </a:r>
          </a:p>
          <a:p>
            <a:pPr lvl="0">
              <a:spcBef>
                <a:spcPct val="0"/>
              </a:spcBef>
            </a:pPr>
            <a:r>
              <a:rPr lang="en-US" altLang="ko-KR" sz="2800" dirty="0" smtClean="0">
                <a:solidFill>
                  <a:schemeClr val="tx1">
                    <a:lumMod val="75000"/>
                  </a:schemeClr>
                </a:solidFill>
              </a:rPr>
              <a:t>  things.</a:t>
            </a:r>
          </a:p>
          <a:p>
            <a:pPr lvl="0">
              <a:spcBef>
                <a:spcPct val="0"/>
              </a:spcBef>
            </a:pPr>
            <a:endParaRPr lang="en-US" altLang="ko-KR" sz="2800" dirty="0" smtClean="0">
              <a:solidFill>
                <a:srgbClr val="00EA00"/>
              </a:solidFill>
            </a:endParaRPr>
          </a:p>
          <a:p>
            <a:pPr lvl="0">
              <a:spcBef>
                <a:spcPct val="0"/>
              </a:spcBef>
            </a:pPr>
            <a:r>
              <a:rPr lang="en-US" altLang="ko-KR" sz="2800" dirty="0" smtClean="0">
                <a:solidFill>
                  <a:schemeClr val="tx1">
                    <a:lumMod val="75000"/>
                  </a:schemeClr>
                </a:solidFill>
              </a:rPr>
              <a:t>- With careful design, we can utilize these abilities </a:t>
            </a:r>
          </a:p>
          <a:p>
            <a:pPr lvl="0">
              <a:spcBef>
                <a:spcPct val="0"/>
              </a:spcBef>
            </a:pPr>
            <a:r>
              <a:rPr lang="en-US" altLang="ko-KR" sz="2800" dirty="0" smtClean="0">
                <a:solidFill>
                  <a:schemeClr val="tx1">
                    <a:lumMod val="75000"/>
                  </a:schemeClr>
                </a:solidFill>
              </a:rPr>
              <a:t>  to </a:t>
            </a:r>
            <a:r>
              <a:rPr lang="en-US" altLang="ko-KR" sz="2800" dirty="0" smtClean="0">
                <a:solidFill>
                  <a:srgbClr val="00EA00"/>
                </a:solidFill>
              </a:rPr>
              <a:t>make users super-smart.</a:t>
            </a:r>
          </a:p>
          <a:p>
            <a:pPr lvl="0">
              <a:spcBef>
                <a:spcPct val="0"/>
              </a:spcBef>
            </a:pPr>
            <a:endParaRPr lang="en-US" altLang="ko-KR" sz="2800" dirty="0" smtClean="0">
              <a:solidFill>
                <a:schemeClr val="tx1">
                  <a:lumMod val="75000"/>
                </a:schemeClr>
              </a:solidFill>
            </a:endParaRPr>
          </a:p>
          <a:p>
            <a:pPr lvl="0">
              <a:spcBef>
                <a:spcPct val="0"/>
              </a:spcBef>
            </a:pPr>
            <a:r>
              <a:rPr lang="en-US" altLang="ko-KR" sz="2800" dirty="0" smtClean="0">
                <a:solidFill>
                  <a:schemeClr val="tx1">
                    <a:lumMod val="75000"/>
                  </a:schemeClr>
                </a:solidFill>
              </a:rPr>
              <a:t>- Conventional </a:t>
            </a:r>
            <a:r>
              <a:rPr lang="en-US" altLang="ko-KR" sz="2800" dirty="0" smtClean="0">
                <a:solidFill>
                  <a:srgbClr val="00EA00"/>
                </a:solidFill>
              </a:rPr>
              <a:t>UI Guidelines could be largely </a:t>
            </a:r>
          </a:p>
          <a:p>
            <a:pPr lvl="0">
              <a:spcBef>
                <a:spcPct val="0"/>
              </a:spcBef>
            </a:pPr>
            <a:r>
              <a:rPr lang="en-US" altLang="ko-KR" sz="2800" dirty="0" smtClean="0">
                <a:solidFill>
                  <a:srgbClr val="00EA00"/>
                </a:solidFill>
              </a:rPr>
              <a:t>  </a:t>
            </a:r>
            <a:r>
              <a:rPr lang="en-US" altLang="ko-KR" sz="2800" dirty="0" smtClean="0">
                <a:solidFill>
                  <a:srgbClr val="00EA00"/>
                </a:solidFill>
              </a:rPr>
              <a:t>improved</a:t>
            </a:r>
            <a:r>
              <a:rPr lang="en-US" altLang="ko-KR" sz="2800" dirty="0" smtClean="0">
                <a:solidFill>
                  <a:srgbClr val="00EA00"/>
                </a:solidFill>
              </a:rPr>
              <a: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chemeClr val="tx1">
                    <a:lumMod val="75000"/>
                  </a:schemeClr>
                </a:solidFill>
              </a:rPr>
              <a:t>Some applications?</a:t>
            </a:r>
            <a:endParaRPr lang="en-US" altLang="ko-KR" sz="3200" dirty="0" smtClean="0">
              <a:solidFill>
                <a:srgbClr val="00EA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692696"/>
            <a:ext cx="9144000" cy="1296144"/>
          </a:xfrm>
        </p:spPr>
        <p:txBody>
          <a:bodyPr>
            <a:normAutofit/>
          </a:bodyPr>
          <a:lstStyle/>
          <a:p>
            <a:r>
              <a:rPr lang="en-US" altLang="ko-KR" sz="3200" dirty="0" smtClean="0">
                <a:solidFill>
                  <a:schemeClr val="tx1">
                    <a:lumMod val="75000"/>
                  </a:schemeClr>
                </a:solidFill>
              </a:rPr>
              <a:t>There could be many lenses:</a:t>
            </a:r>
          </a:p>
        </p:txBody>
      </p:sp>
      <p:sp>
        <p:nvSpPr>
          <p:cNvPr id="3" name="제목 1"/>
          <p:cNvSpPr txBox="1">
            <a:spLocks/>
          </p:cNvSpPr>
          <p:nvPr/>
        </p:nvSpPr>
        <p:spPr>
          <a:xfrm>
            <a:off x="251520" y="2132856"/>
            <a:ext cx="8712968" cy="3744416"/>
          </a:xfrm>
          <a:prstGeom prst="rect">
            <a:avLst/>
          </a:prstGeom>
        </p:spPr>
        <p:txBody>
          <a:bodyPr vert="horz" lIns="91440" tIns="45720" rIns="91440" bIns="45720" rtlCol="0" anchor="ctr">
            <a:normAutofit/>
          </a:bodyPr>
          <a:lstStyle/>
          <a:p>
            <a:pPr lvl="0">
              <a:spcBef>
                <a:spcPct val="0"/>
              </a:spcBef>
            </a:pPr>
            <a:r>
              <a:rPr lang="en-US" altLang="ko-KR" sz="2800" dirty="0" smtClean="0">
                <a:solidFill>
                  <a:schemeClr val="tx1">
                    <a:lumMod val="75000"/>
                  </a:schemeClr>
                </a:solidFill>
              </a:rPr>
              <a:t>- The Lens of </a:t>
            </a:r>
            <a:r>
              <a:rPr lang="en-US" altLang="ko-KR" sz="2800" dirty="0" smtClean="0">
                <a:solidFill>
                  <a:srgbClr val="00EA00"/>
                </a:solidFill>
              </a:rPr>
              <a:t>Complex Network Theory</a:t>
            </a:r>
          </a:p>
          <a:p>
            <a:pPr lvl="0">
              <a:spcBef>
                <a:spcPct val="0"/>
              </a:spcBef>
            </a:pPr>
            <a:endParaRPr lang="en-US" altLang="ko-KR" sz="2800" dirty="0" smtClean="0">
              <a:solidFill>
                <a:schemeClr val="tx1">
                  <a:lumMod val="75000"/>
                </a:schemeClr>
              </a:solidFill>
            </a:endParaRPr>
          </a:p>
          <a:p>
            <a:pPr lvl="0">
              <a:spcBef>
                <a:spcPct val="0"/>
              </a:spcBef>
            </a:pPr>
            <a:r>
              <a:rPr lang="en-US" altLang="ko-KR" sz="2800" dirty="0" smtClean="0">
                <a:solidFill>
                  <a:schemeClr val="tx1">
                    <a:lumMod val="75000"/>
                  </a:schemeClr>
                </a:solidFill>
              </a:rPr>
              <a:t>- The Lens of </a:t>
            </a:r>
            <a:r>
              <a:rPr lang="en-US" altLang="ko-KR" sz="2800" dirty="0" smtClean="0">
                <a:solidFill>
                  <a:srgbClr val="00EA00"/>
                </a:solidFill>
              </a:rPr>
              <a:t>System Dynamics</a:t>
            </a:r>
          </a:p>
          <a:p>
            <a:pPr lvl="0">
              <a:spcBef>
                <a:spcPct val="0"/>
              </a:spcBef>
            </a:pPr>
            <a:endParaRPr lang="en-US" altLang="ko-KR" sz="2800" dirty="0" smtClean="0">
              <a:solidFill>
                <a:schemeClr val="tx1">
                  <a:lumMod val="75000"/>
                </a:schemeClr>
              </a:solidFill>
            </a:endParaRPr>
          </a:p>
          <a:p>
            <a:pPr lvl="0">
              <a:spcBef>
                <a:spcPct val="0"/>
              </a:spcBef>
            </a:pPr>
            <a:r>
              <a:rPr lang="en-US" altLang="ko-KR" sz="2800" dirty="0" smtClean="0">
                <a:solidFill>
                  <a:schemeClr val="tx1">
                    <a:lumMod val="75000"/>
                  </a:schemeClr>
                </a:solidFill>
              </a:rPr>
              <a:t>- The </a:t>
            </a:r>
            <a:r>
              <a:rPr lang="en-US" altLang="ko-KR" sz="2800" dirty="0" smtClean="0">
                <a:solidFill>
                  <a:schemeClr val="tx1">
                    <a:lumMod val="75000"/>
                  </a:schemeClr>
                </a:solidFill>
              </a:rPr>
              <a:t>Lens of </a:t>
            </a:r>
            <a:r>
              <a:rPr lang="en-US" altLang="ko-KR" sz="2800" dirty="0" smtClean="0">
                <a:solidFill>
                  <a:srgbClr val="00EA00"/>
                </a:solidFill>
              </a:rPr>
              <a:t>Statistics</a:t>
            </a:r>
            <a:endParaRPr lang="en-US" altLang="ko-KR" sz="2800" dirty="0" smtClean="0">
              <a:solidFill>
                <a:srgbClr val="00EA00"/>
              </a:solidFill>
            </a:endParaRPr>
          </a:p>
          <a:p>
            <a:pPr lvl="0">
              <a:spcBef>
                <a:spcPct val="0"/>
              </a:spcBef>
            </a:pPr>
            <a:endParaRPr lang="en-US" altLang="ko-KR" sz="2800" dirty="0" smtClean="0">
              <a:solidFill>
                <a:srgbClr val="00EA00"/>
              </a:solidFill>
            </a:endParaRPr>
          </a:p>
          <a:p>
            <a:pPr lvl="0">
              <a:spcBef>
                <a:spcPct val="0"/>
              </a:spcBef>
            </a:pPr>
            <a:r>
              <a:rPr lang="en-US" altLang="ko-KR" sz="2800" dirty="0" smtClean="0">
                <a:solidFill>
                  <a:srgbClr val="00EA00"/>
                </a:solidFill>
              </a:rPr>
              <a:t>…</a:t>
            </a:r>
            <a:endParaRPr lang="en-US" altLang="ko-KR" sz="2800" dirty="0" smtClean="0">
              <a:solidFill>
                <a:srgbClr val="00EA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chemeClr val="tx1">
                    <a:lumMod val="75000"/>
                  </a:schemeClr>
                </a:solidFill>
              </a:rPr>
              <a:t>According to Edward </a:t>
            </a:r>
            <a:r>
              <a:rPr lang="en-US" altLang="ko-KR" sz="3200" dirty="0" err="1" smtClean="0">
                <a:solidFill>
                  <a:schemeClr val="tx1">
                    <a:lumMod val="75000"/>
                  </a:schemeClr>
                </a:solidFill>
              </a:rPr>
              <a:t>Tufte</a:t>
            </a:r>
            <a:r>
              <a:rPr lang="en-US" altLang="ko-KR" sz="3200" dirty="0" smtClean="0">
                <a:solidFill>
                  <a:schemeClr val="tx1">
                    <a:lumMod val="75000"/>
                  </a:schemeClr>
                </a:solidFill>
              </a:rPr>
              <a:t>, information visualization guru, we should </a:t>
            </a:r>
            <a:r>
              <a:rPr lang="en-US" altLang="ko-KR" sz="3200" dirty="0" smtClean="0">
                <a:solidFill>
                  <a:srgbClr val="00EA00"/>
                </a:solidFill>
              </a:rPr>
              <a:t>minimize non-data-ink.</a:t>
            </a:r>
          </a:p>
        </p:txBody>
      </p:sp>
      <p:sp>
        <p:nvSpPr>
          <p:cNvPr id="3" name="제목 1"/>
          <p:cNvSpPr txBox="1">
            <a:spLocks/>
          </p:cNvSpPr>
          <p:nvPr/>
        </p:nvSpPr>
        <p:spPr>
          <a:xfrm>
            <a:off x="107504" y="6237312"/>
            <a:ext cx="8928992" cy="504056"/>
          </a:xfrm>
          <a:prstGeom prst="rect">
            <a:avLst/>
          </a:prstGeom>
        </p:spPr>
        <p:txBody>
          <a:bodyPr vert="horz" lIns="91440" tIns="45720" rIns="91440" bIns="45720" rtlCol="0" anchor="ctr">
            <a:no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endPar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endParaRPr>
          </a:p>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rPr>
              <a:t>Edward</a:t>
            </a:r>
            <a:r>
              <a:rPr kumimoji="0" lang="en-US" altLang="ko-KR" sz="1400" b="0" i="0" u="none" strike="noStrike" kern="1200" cap="none" spc="0" normalizeH="0" noProof="0" dirty="0" smtClean="0">
                <a:ln>
                  <a:noFill/>
                </a:ln>
                <a:solidFill>
                  <a:schemeClr val="bg1">
                    <a:lumMod val="65000"/>
                    <a:lumOff val="35000"/>
                  </a:schemeClr>
                </a:solidFill>
                <a:effectLst/>
                <a:uLnTx/>
                <a:uFillTx/>
                <a:latin typeface="+mj-lt"/>
                <a:ea typeface="+mj-ea"/>
                <a:cs typeface="+mj-cs"/>
              </a:rPr>
              <a:t> </a:t>
            </a:r>
            <a:r>
              <a:rPr kumimoji="0" lang="en-US" altLang="ko-KR" sz="1400" b="0" i="0" u="none" strike="noStrike" kern="1200" cap="none" spc="0" normalizeH="0" noProof="0" dirty="0" err="1" smtClean="0">
                <a:ln>
                  <a:noFill/>
                </a:ln>
                <a:solidFill>
                  <a:schemeClr val="bg1">
                    <a:lumMod val="65000"/>
                    <a:lumOff val="35000"/>
                  </a:schemeClr>
                </a:solidFill>
                <a:effectLst/>
                <a:uLnTx/>
                <a:uFillTx/>
                <a:latin typeface="+mj-lt"/>
                <a:ea typeface="+mj-ea"/>
                <a:cs typeface="+mj-cs"/>
              </a:rPr>
              <a:t>Tufte</a:t>
            </a:r>
            <a:r>
              <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rPr>
              <a:t>, “The Visual Display of Quantitative </a:t>
            </a:r>
            <a:r>
              <a:rPr kumimoji="0" lang="en-US" altLang="ko-KR" sz="1400" b="0" i="0" u="none" strike="noStrike" kern="1200" cap="none" spc="0" normalizeH="0" baseline="0" noProof="0" dirty="0" err="1" smtClean="0">
                <a:ln>
                  <a:noFill/>
                </a:ln>
                <a:solidFill>
                  <a:schemeClr val="bg1">
                    <a:lumMod val="65000"/>
                    <a:lumOff val="35000"/>
                  </a:schemeClr>
                </a:solidFill>
                <a:effectLst/>
                <a:uLnTx/>
                <a:uFillTx/>
                <a:latin typeface="+mj-lt"/>
                <a:ea typeface="+mj-ea"/>
                <a:cs typeface="+mj-cs"/>
              </a:rPr>
              <a:t>Informations</a:t>
            </a:r>
            <a:r>
              <a:rPr kumimoji="0" lang="en-US" altLang="ko-KR" sz="1400" b="0" i="0" u="none" strike="noStrike" kern="1200" cap="none" spc="0" normalizeH="0" baseline="0" noProof="0" dirty="0" smtClean="0">
                <a:ln>
                  <a:noFill/>
                </a:ln>
                <a:solidFill>
                  <a:schemeClr val="bg1">
                    <a:lumMod val="65000"/>
                    <a:lumOff val="35000"/>
                  </a:schemeClr>
                </a:solidFill>
                <a:effectLst/>
                <a:uLnTx/>
                <a:uFillTx/>
                <a:latin typeface="+mj-lt"/>
                <a:ea typeface="+mj-ea"/>
                <a:cs typeface="+mj-cs"/>
              </a:rPr>
              <a:t>”</a:t>
            </a:r>
            <a:endParaRPr kumimoji="0" lang="en-US" altLang="ko-KR" sz="1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mplecomplexity.net/wp-content/uploads/2009/06/data-ink.png"/>
          <p:cNvPicPr>
            <a:picLocks noChangeAspect="1" noChangeArrowheads="1"/>
          </p:cNvPicPr>
          <p:nvPr/>
        </p:nvPicPr>
        <p:blipFill>
          <a:blip r:embed="rId3" cstate="print"/>
          <a:srcRect/>
          <a:stretch>
            <a:fillRect/>
          </a:stretch>
        </p:blipFill>
        <p:spPr bwMode="auto">
          <a:xfrm>
            <a:off x="251520" y="980728"/>
            <a:ext cx="8622374" cy="5184576"/>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chemeClr val="tx1">
                    <a:lumMod val="75000"/>
                  </a:schemeClr>
                </a:solidFill>
              </a:rPr>
              <a:t>But sometimes, </a:t>
            </a:r>
            <a:r>
              <a:rPr lang="en-US" altLang="ko-KR" sz="3200" dirty="0" smtClean="0">
                <a:solidFill>
                  <a:srgbClr val="00EA00"/>
                </a:solidFill>
              </a:rPr>
              <a:t>non-data-ink is data-ink.</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6237312"/>
            <a:ext cx="8928992" cy="504056"/>
          </a:xfrm>
        </p:spPr>
        <p:txBody>
          <a:bodyPr>
            <a:noAutofit/>
          </a:bodyPr>
          <a:lstStyle/>
          <a:p>
            <a:pPr algn="l"/>
            <a:r>
              <a:rPr lang="en-US" altLang="ko-KR" sz="1400" dirty="0" smtClean="0">
                <a:solidFill>
                  <a:schemeClr val="bg1">
                    <a:lumMod val="65000"/>
                    <a:lumOff val="35000"/>
                  </a:schemeClr>
                </a:solidFill>
              </a:rPr>
              <a:t>Colin Ware, “Information Visualization – Perception for Design” (2004)</a:t>
            </a:r>
            <a:r>
              <a:rPr lang="en-US" altLang="ko-KR" sz="1400" dirty="0" smtClean="0">
                <a:solidFill>
                  <a:schemeClr val="tx1">
                    <a:lumMod val="65000"/>
                  </a:schemeClr>
                </a:solidFill>
              </a:rPr>
              <a:t/>
            </a:r>
            <a:br>
              <a:rPr lang="en-US" altLang="ko-KR" sz="1400" dirty="0" smtClean="0">
                <a:solidFill>
                  <a:schemeClr val="tx1">
                    <a:lumMod val="65000"/>
                  </a:schemeClr>
                </a:solidFill>
              </a:rPr>
            </a:br>
            <a:r>
              <a:rPr lang="en-US" altLang="ko-KR" sz="1400" dirty="0" smtClean="0">
                <a:hlinkClick r:id="rId3"/>
              </a:rPr>
              <a:t>http://en.wikipedia.org/wiki/Hering_illusion</a:t>
            </a:r>
            <a:endParaRPr lang="en-US" altLang="ko-KR" sz="1400" dirty="0" smtClean="0">
              <a:solidFill>
                <a:schemeClr val="tx1"/>
              </a:solidFill>
            </a:endParaRPr>
          </a:p>
        </p:txBody>
      </p:sp>
      <p:pic>
        <p:nvPicPr>
          <p:cNvPr id="5" name="Picture 3"/>
          <p:cNvPicPr>
            <a:picLocks noChangeAspect="1" noChangeArrowheads="1"/>
          </p:cNvPicPr>
          <p:nvPr/>
        </p:nvPicPr>
        <p:blipFill>
          <a:blip r:embed="rId4" cstate="print"/>
          <a:srcRect/>
          <a:stretch>
            <a:fillRect/>
          </a:stretch>
        </p:blipFill>
        <p:spPr bwMode="auto">
          <a:xfrm>
            <a:off x="179512" y="260648"/>
            <a:ext cx="8784976"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6237312"/>
            <a:ext cx="8928992" cy="504056"/>
          </a:xfrm>
        </p:spPr>
        <p:txBody>
          <a:bodyPr>
            <a:noAutofit/>
          </a:bodyPr>
          <a:lstStyle/>
          <a:p>
            <a:pPr algn="l"/>
            <a:r>
              <a:rPr lang="en-US" altLang="ko-KR" sz="1400" dirty="0" smtClean="0">
                <a:solidFill>
                  <a:schemeClr val="bg1">
                    <a:lumMod val="65000"/>
                    <a:lumOff val="35000"/>
                  </a:schemeClr>
                </a:solidFill>
              </a:rPr>
              <a:t>Colin Ware, “Information Visualization – Perception for Design” (2004)</a:t>
            </a:r>
            <a:r>
              <a:rPr lang="en-US" altLang="ko-KR" sz="1400" dirty="0" smtClean="0">
                <a:solidFill>
                  <a:schemeClr val="tx1">
                    <a:lumMod val="65000"/>
                  </a:schemeClr>
                </a:solidFill>
              </a:rPr>
              <a:t/>
            </a:r>
            <a:br>
              <a:rPr lang="en-US" altLang="ko-KR" sz="1400" dirty="0" smtClean="0">
                <a:solidFill>
                  <a:schemeClr val="tx1">
                    <a:lumMod val="65000"/>
                  </a:schemeClr>
                </a:solidFill>
              </a:rPr>
            </a:br>
            <a:r>
              <a:rPr lang="en-US" altLang="ko-KR" sz="1400" dirty="0" smtClean="0">
                <a:hlinkClick r:id="rId3"/>
              </a:rPr>
              <a:t>http://en.wikipedia.org/wiki/Hering_illusion</a:t>
            </a:r>
            <a:endParaRPr lang="en-US" altLang="ko-KR" sz="1400" dirty="0" smtClean="0">
              <a:solidFill>
                <a:schemeClr val="tx1"/>
              </a:solidFill>
            </a:endParaRPr>
          </a:p>
        </p:txBody>
      </p:sp>
      <p:pic>
        <p:nvPicPr>
          <p:cNvPr id="4098" name="Picture 2"/>
          <p:cNvPicPr>
            <a:picLocks noChangeAspect="1" noChangeArrowheads="1"/>
          </p:cNvPicPr>
          <p:nvPr/>
        </p:nvPicPr>
        <p:blipFill>
          <a:blip r:embed="rId4" cstate="print"/>
          <a:srcRect/>
          <a:stretch>
            <a:fillRect/>
          </a:stretch>
        </p:blipFill>
        <p:spPr bwMode="auto">
          <a:xfrm>
            <a:off x="179511" y="260648"/>
            <a:ext cx="8801361" cy="58326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6237312"/>
            <a:ext cx="8928992" cy="504056"/>
          </a:xfrm>
        </p:spPr>
        <p:txBody>
          <a:bodyPr>
            <a:noAutofit/>
          </a:bodyPr>
          <a:lstStyle/>
          <a:p>
            <a:pPr algn="l"/>
            <a:r>
              <a:rPr lang="en-US" altLang="ko-KR" sz="1400" dirty="0" smtClean="0">
                <a:solidFill>
                  <a:schemeClr val="bg1">
                    <a:lumMod val="65000"/>
                    <a:lumOff val="35000"/>
                  </a:schemeClr>
                </a:solidFill>
              </a:rPr>
              <a:t/>
            </a:r>
            <a:br>
              <a:rPr lang="en-US" altLang="ko-KR" sz="1400" dirty="0" smtClean="0">
                <a:solidFill>
                  <a:schemeClr val="bg1">
                    <a:lumMod val="65000"/>
                    <a:lumOff val="35000"/>
                  </a:schemeClr>
                </a:solidFill>
              </a:rPr>
            </a:br>
            <a:r>
              <a:rPr lang="en-US" altLang="ko-KR" sz="1400" dirty="0" smtClean="0">
                <a:solidFill>
                  <a:schemeClr val="bg1">
                    <a:lumMod val="65000"/>
                    <a:lumOff val="35000"/>
                  </a:schemeClr>
                </a:solidFill>
              </a:rPr>
              <a:t>J. J. Gibson, “The Ecological Approach to Visual Perception” (1979)</a:t>
            </a:r>
            <a:endParaRPr lang="en-US" altLang="ko-KR" sz="1400" dirty="0" smtClean="0">
              <a:solidFill>
                <a:schemeClr val="tx1"/>
              </a:solidFill>
            </a:endParaRPr>
          </a:p>
        </p:txBody>
      </p:sp>
      <p:sp>
        <p:nvSpPr>
          <p:cNvPr id="4" name="제목 1"/>
          <p:cNvSpPr txBox="1">
            <a:spLocks/>
          </p:cNvSpPr>
          <p:nvPr/>
        </p:nvSpPr>
        <p:spPr>
          <a:xfrm>
            <a:off x="107504" y="116632"/>
            <a:ext cx="8928992" cy="3240360"/>
          </a:xfrm>
          <a:prstGeom prst="rect">
            <a:avLst/>
          </a:prstGeom>
        </p:spPr>
        <p:txBody>
          <a:bodyPr vert="horz" lIns="91440" tIns="45720" rIns="91440" bIns="45720" rtlCol="0" anchor="ctr">
            <a:normAutofit/>
          </a:bodyPr>
          <a:lstStyle/>
          <a:p>
            <a:pPr lvl="0" algn="ctr">
              <a:lnSpc>
                <a:spcPct val="150000"/>
              </a:lnSpc>
              <a:spcBef>
                <a:spcPct val="0"/>
              </a:spcBef>
            </a:pPr>
            <a:r>
              <a:rPr lang="en-US" altLang="ko-KR" sz="2800" dirty="0" smtClean="0">
                <a:solidFill>
                  <a:schemeClr val="tx1">
                    <a:lumMod val="75000"/>
                  </a:schemeClr>
                </a:solidFill>
                <a:latin typeface="+mj-lt"/>
                <a:ea typeface="+mj-ea"/>
                <a:cs typeface="+mj-cs"/>
              </a:rPr>
              <a:t>A surface is </a:t>
            </a:r>
            <a:r>
              <a:rPr lang="en-US" altLang="ko-KR" sz="2800" dirty="0" smtClean="0">
                <a:solidFill>
                  <a:srgbClr val="00EA00"/>
                </a:solidFill>
                <a:latin typeface="+mj-lt"/>
                <a:ea typeface="+mj-ea"/>
                <a:cs typeface="+mj-cs"/>
              </a:rPr>
              <a:t>substantial</a:t>
            </a:r>
            <a:r>
              <a:rPr lang="en-US" altLang="ko-KR" sz="2800" dirty="0" smtClean="0">
                <a:solidFill>
                  <a:schemeClr val="tx1">
                    <a:lumMod val="75000"/>
                  </a:schemeClr>
                </a:solidFill>
                <a:latin typeface="+mj-lt"/>
                <a:ea typeface="+mj-ea"/>
                <a:cs typeface="+mj-cs"/>
              </a:rPr>
              <a:t>; a plane is not.</a:t>
            </a:r>
          </a:p>
          <a:p>
            <a:pPr lvl="0" algn="ctr">
              <a:lnSpc>
                <a:spcPct val="150000"/>
              </a:lnSpc>
              <a:spcBef>
                <a:spcPct val="0"/>
              </a:spcBef>
            </a:pPr>
            <a:r>
              <a:rPr lang="en-US" altLang="ko-KR" sz="2800" dirty="0" smtClean="0">
                <a:solidFill>
                  <a:schemeClr val="tx1">
                    <a:lumMod val="75000"/>
                  </a:schemeClr>
                </a:solidFill>
                <a:latin typeface="+mj-lt"/>
                <a:ea typeface="+mj-ea"/>
                <a:cs typeface="+mj-cs"/>
              </a:rPr>
              <a:t>A surface is </a:t>
            </a:r>
            <a:r>
              <a:rPr lang="en-US" altLang="ko-KR" sz="2800" dirty="0" smtClean="0">
                <a:solidFill>
                  <a:srgbClr val="00EA00"/>
                </a:solidFill>
                <a:latin typeface="+mj-lt"/>
                <a:ea typeface="+mj-ea"/>
                <a:cs typeface="+mj-cs"/>
              </a:rPr>
              <a:t>textured</a:t>
            </a:r>
            <a:r>
              <a:rPr lang="en-US" altLang="ko-KR" sz="2800" dirty="0" smtClean="0">
                <a:solidFill>
                  <a:schemeClr val="tx1">
                    <a:lumMod val="75000"/>
                  </a:schemeClr>
                </a:solidFill>
                <a:latin typeface="+mj-lt"/>
                <a:ea typeface="+mj-ea"/>
                <a:cs typeface="+mj-cs"/>
              </a:rPr>
              <a:t>; a plane is not.</a:t>
            </a:r>
          </a:p>
          <a:p>
            <a:pPr lvl="0" algn="ctr">
              <a:lnSpc>
                <a:spcPct val="150000"/>
              </a:lnSpc>
              <a:spcBef>
                <a:spcPct val="0"/>
              </a:spcBef>
            </a:pPr>
            <a:r>
              <a:rPr lang="en-US" altLang="ko-KR" sz="2800" dirty="0" smtClean="0">
                <a:solidFill>
                  <a:schemeClr val="tx1">
                    <a:lumMod val="75000"/>
                  </a:schemeClr>
                </a:solidFill>
                <a:latin typeface="+mj-lt"/>
                <a:ea typeface="+mj-ea"/>
                <a:cs typeface="+mj-cs"/>
              </a:rPr>
              <a:t>A surface is </a:t>
            </a:r>
            <a:r>
              <a:rPr lang="en-US" altLang="ko-KR" sz="2800" dirty="0" smtClean="0">
                <a:solidFill>
                  <a:srgbClr val="00EA00"/>
                </a:solidFill>
                <a:latin typeface="+mj-lt"/>
                <a:ea typeface="+mj-ea"/>
                <a:cs typeface="+mj-cs"/>
              </a:rPr>
              <a:t>never perfectly transparent</a:t>
            </a:r>
            <a:r>
              <a:rPr lang="en-US" altLang="ko-KR" sz="2800" dirty="0" smtClean="0">
                <a:solidFill>
                  <a:schemeClr val="tx1">
                    <a:lumMod val="75000"/>
                  </a:schemeClr>
                </a:solidFill>
                <a:latin typeface="+mj-lt"/>
                <a:ea typeface="+mj-ea"/>
                <a:cs typeface="+mj-cs"/>
              </a:rPr>
              <a:t>; a plane is.</a:t>
            </a:r>
          </a:p>
        </p:txBody>
      </p:sp>
      <p:pic>
        <p:nvPicPr>
          <p:cNvPr id="5" name="Picture 3"/>
          <p:cNvPicPr>
            <a:picLocks noChangeAspect="1" noChangeArrowheads="1"/>
          </p:cNvPicPr>
          <p:nvPr/>
        </p:nvPicPr>
        <p:blipFill>
          <a:blip r:embed="rId3" cstate="print"/>
          <a:srcRect/>
          <a:stretch>
            <a:fillRect/>
          </a:stretch>
        </p:blipFill>
        <p:spPr bwMode="auto">
          <a:xfrm>
            <a:off x="251520" y="3140968"/>
            <a:ext cx="4248472" cy="2820707"/>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4599164" y="3153364"/>
            <a:ext cx="4237692"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chemeClr val="tx1">
                    <a:lumMod val="75000"/>
                  </a:schemeClr>
                </a:solidFill>
              </a:rPr>
              <a:t>Or we </a:t>
            </a:r>
            <a:r>
              <a:rPr lang="en-US" altLang="ko-KR" sz="3200" dirty="0" smtClean="0">
                <a:solidFill>
                  <a:schemeClr val="tx1">
                    <a:lumMod val="75000"/>
                  </a:schemeClr>
                </a:solidFill>
              </a:rPr>
              <a:t>can save lives with visual illusion.</a:t>
            </a:r>
            <a:endParaRPr lang="en-US" altLang="ko-KR" sz="3200" dirty="0" smtClean="0">
              <a:solidFill>
                <a:srgbClr val="00EA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6237312"/>
            <a:ext cx="8928992" cy="504056"/>
          </a:xfrm>
        </p:spPr>
        <p:txBody>
          <a:bodyPr>
            <a:noAutofit/>
          </a:bodyPr>
          <a:lstStyle/>
          <a:p>
            <a:pPr algn="l"/>
            <a:r>
              <a:rPr lang="en-US" altLang="ko-KR" sz="1400" dirty="0" smtClean="0">
                <a:solidFill>
                  <a:schemeClr val="tx1">
                    <a:lumMod val="65000"/>
                  </a:schemeClr>
                </a:solidFill>
              </a:rPr>
              <a:t>Optical Speed Bar - Alternatives to Speed Cameras Prove Effective (2007)</a:t>
            </a:r>
            <a:br>
              <a:rPr lang="en-US" altLang="ko-KR" sz="1400" dirty="0" smtClean="0">
                <a:solidFill>
                  <a:schemeClr val="tx1">
                    <a:lumMod val="65000"/>
                  </a:schemeClr>
                </a:solidFill>
              </a:rPr>
            </a:br>
            <a:r>
              <a:rPr lang="en-US" altLang="ko-KR" sz="1400" dirty="0" smtClean="0">
                <a:hlinkClick r:id="rId3"/>
              </a:rPr>
              <a:t>http://www.wired.com/autopia/2007/07/alternatives-to/</a:t>
            </a:r>
            <a:endParaRPr lang="en-US" altLang="ko-KR" sz="1400" dirty="0" smtClean="0">
              <a:solidFill>
                <a:schemeClr val="tx1"/>
              </a:solidFill>
            </a:endParaRPr>
          </a:p>
        </p:txBody>
      </p:sp>
      <p:pic>
        <p:nvPicPr>
          <p:cNvPr id="4" name="Picture 2" descr="http://www.wired.com/images_blogs/autopia/images/2007/07/19/optical_speed_bar.jpg"/>
          <p:cNvPicPr>
            <a:picLocks noChangeAspect="1" noChangeArrowheads="1"/>
          </p:cNvPicPr>
          <p:nvPr/>
        </p:nvPicPr>
        <p:blipFill>
          <a:blip r:embed="rId4" cstate="print"/>
          <a:srcRect/>
          <a:stretch>
            <a:fillRect/>
          </a:stretch>
        </p:blipFill>
        <p:spPr bwMode="auto">
          <a:xfrm>
            <a:off x="107504" y="188640"/>
            <a:ext cx="8856984" cy="5720549"/>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chemeClr val="tx1">
                    <a:lumMod val="75000"/>
                  </a:schemeClr>
                </a:solidFill>
              </a:rPr>
              <a:t>“Optical speed bars are spaced to give the impression that a car is traveling at a faster speed than it actually </a:t>
            </a:r>
            <a:r>
              <a:rPr lang="en-US" altLang="ko-KR" sz="3200" dirty="0" smtClean="0">
                <a:solidFill>
                  <a:schemeClr val="tx1">
                    <a:lumMod val="75000"/>
                  </a:schemeClr>
                </a:solidFill>
              </a:rPr>
              <a:t>is.</a:t>
            </a:r>
            <a:br>
              <a:rPr lang="en-US" altLang="ko-KR" sz="3200" dirty="0" smtClean="0">
                <a:solidFill>
                  <a:schemeClr val="tx1">
                    <a:lumMod val="75000"/>
                  </a:schemeClr>
                </a:solidFill>
              </a:rPr>
            </a:br>
            <a:r>
              <a:rPr lang="en-US" altLang="ko-KR" sz="3200" dirty="0" smtClean="0">
                <a:solidFill>
                  <a:schemeClr val="tx1">
                    <a:lumMod val="75000"/>
                  </a:schemeClr>
                </a:solidFill>
              </a:rPr>
              <a:t/>
            </a:r>
            <a:br>
              <a:rPr lang="en-US" altLang="ko-KR" sz="3200" dirty="0" smtClean="0">
                <a:solidFill>
                  <a:schemeClr val="tx1">
                    <a:lumMod val="75000"/>
                  </a:schemeClr>
                </a:solidFill>
              </a:rPr>
            </a:br>
            <a:r>
              <a:rPr lang="en-US" altLang="ko-KR" sz="3200" dirty="0" smtClean="0">
                <a:solidFill>
                  <a:schemeClr val="tx1">
                    <a:lumMod val="75000"/>
                  </a:schemeClr>
                </a:solidFill>
              </a:rPr>
              <a:t>Results </a:t>
            </a:r>
            <a:r>
              <a:rPr lang="en-US" altLang="ko-KR" sz="3200" dirty="0" smtClean="0">
                <a:solidFill>
                  <a:schemeClr val="tx1">
                    <a:lumMod val="75000"/>
                  </a:schemeClr>
                </a:solidFill>
              </a:rPr>
              <a:t>from the study show that </a:t>
            </a:r>
            <a:r>
              <a:rPr lang="en-US" altLang="ko-KR" sz="3200" dirty="0" smtClean="0">
                <a:solidFill>
                  <a:srgbClr val="00EA00"/>
                </a:solidFill>
              </a:rPr>
              <a:t>drivers slowed 4 to 12 percent</a:t>
            </a:r>
            <a:r>
              <a:rPr lang="en-US" altLang="ko-KR" sz="3200" dirty="0" smtClean="0">
                <a:solidFill>
                  <a:schemeClr val="tx1">
                    <a:lumMod val="75000"/>
                  </a:schemeClr>
                </a:solidFill>
              </a:rPr>
              <a:t> when encountering the bars.”</a:t>
            </a:r>
            <a:endParaRPr lang="en-US" altLang="ko-KR" sz="3200" dirty="0" smtClean="0">
              <a:solidFill>
                <a:srgbClr val="00EA00"/>
              </a:solidFill>
            </a:endParaRPr>
          </a:p>
        </p:txBody>
      </p:sp>
      <p:sp>
        <p:nvSpPr>
          <p:cNvPr id="3" name="제목 1"/>
          <p:cNvSpPr txBox="1">
            <a:spLocks/>
          </p:cNvSpPr>
          <p:nvPr/>
        </p:nvSpPr>
        <p:spPr>
          <a:xfrm>
            <a:off x="107504" y="6237312"/>
            <a:ext cx="8928992" cy="504056"/>
          </a:xfrm>
          <a:prstGeom prst="rect">
            <a:avLst/>
          </a:prstGeom>
        </p:spPr>
        <p:txBody>
          <a:bodyPr vert="horz" lIns="91440" tIns="45720" rIns="91440" bIns="45720" rtlCol="0" anchor="ctr">
            <a:noAutofit/>
          </a:body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1400" b="0" i="0" u="none" strike="noStrike" kern="1200" cap="none" spc="0" normalizeH="0" baseline="0" noProof="0" smtClean="0">
                <a:ln>
                  <a:noFill/>
                </a:ln>
                <a:solidFill>
                  <a:schemeClr val="tx1">
                    <a:lumMod val="65000"/>
                  </a:schemeClr>
                </a:solidFill>
                <a:effectLst/>
                <a:uLnTx/>
                <a:uFillTx/>
                <a:latin typeface="+mj-lt"/>
                <a:ea typeface="+mj-ea"/>
                <a:cs typeface="+mj-cs"/>
              </a:rPr>
              <a:t>Optical Speed Bar - Alternatives to Speed Cameras Prove Effective (2007)</a:t>
            </a:r>
            <a:br>
              <a:rPr kumimoji="0" lang="en-US" altLang="ko-KR" sz="1400" b="0" i="0" u="none" strike="noStrike" kern="1200" cap="none" spc="0" normalizeH="0" baseline="0" noProof="0" smtClean="0">
                <a:ln>
                  <a:noFill/>
                </a:ln>
                <a:solidFill>
                  <a:schemeClr val="tx1">
                    <a:lumMod val="65000"/>
                  </a:schemeClr>
                </a:solidFill>
                <a:effectLst/>
                <a:uLnTx/>
                <a:uFillTx/>
                <a:latin typeface="+mj-lt"/>
                <a:ea typeface="+mj-ea"/>
                <a:cs typeface="+mj-cs"/>
              </a:rPr>
            </a:br>
            <a:r>
              <a:rPr kumimoji="0" lang="en-US" altLang="ko-KR" sz="1400" b="0" i="0" u="none" strike="noStrike" kern="1200" cap="none" spc="0" normalizeH="0" baseline="0" noProof="0" smtClean="0">
                <a:ln>
                  <a:noFill/>
                </a:ln>
                <a:solidFill>
                  <a:schemeClr val="accent1"/>
                </a:solidFill>
                <a:effectLst/>
                <a:uLnTx/>
                <a:uFillTx/>
                <a:latin typeface="+mj-lt"/>
                <a:ea typeface="+mj-ea"/>
                <a:cs typeface="+mj-cs"/>
                <a:hlinkClick r:id="rId3"/>
              </a:rPr>
              <a:t>http://www.wired.com/autopia/2007/07/alternatives-to/</a:t>
            </a:r>
            <a:endParaRPr kumimoji="0" lang="en-US" altLang="ko-KR" sz="1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chemeClr val="tx1">
                    <a:lumMod val="75000"/>
                  </a:schemeClr>
                </a:solidFill>
              </a:rPr>
              <a:t>I think these are only beginning.</a:t>
            </a:r>
            <a:br>
              <a:rPr lang="en-US" altLang="ko-KR" sz="3200" dirty="0" smtClean="0">
                <a:solidFill>
                  <a:schemeClr val="tx1">
                    <a:lumMod val="75000"/>
                  </a:schemeClr>
                </a:solidFill>
              </a:rPr>
            </a:br>
            <a:r>
              <a:rPr lang="en-US" altLang="ko-KR" sz="3200" dirty="0" smtClean="0">
                <a:solidFill>
                  <a:schemeClr val="tx1">
                    <a:lumMod val="75000"/>
                  </a:schemeClr>
                </a:solidFill>
              </a:rPr>
              <a:t/>
            </a:r>
            <a:br>
              <a:rPr lang="en-US" altLang="ko-KR" sz="3200" dirty="0" smtClean="0">
                <a:solidFill>
                  <a:schemeClr val="tx1">
                    <a:lumMod val="75000"/>
                  </a:schemeClr>
                </a:solidFill>
              </a:rPr>
            </a:br>
            <a:r>
              <a:rPr lang="en-US" altLang="ko-KR" sz="3200" dirty="0" smtClean="0">
                <a:solidFill>
                  <a:schemeClr val="tx1">
                    <a:lumMod val="75000"/>
                  </a:schemeClr>
                </a:solidFill>
              </a:rPr>
              <a:t> With profound understanding of human mind, we can design “things that makes us </a:t>
            </a:r>
            <a:r>
              <a:rPr lang="en-US" altLang="ko-KR" sz="3200" dirty="0" smtClean="0">
                <a:solidFill>
                  <a:srgbClr val="00EA00"/>
                </a:solidFill>
              </a:rPr>
              <a:t>super-</a:t>
            </a:r>
            <a:r>
              <a:rPr lang="en-US" altLang="ko-KR" sz="3200" dirty="0" smtClean="0">
                <a:solidFill>
                  <a:schemeClr val="tx1">
                    <a:lumMod val="75000"/>
                  </a:schemeClr>
                </a:solidFill>
              </a:rPr>
              <a:t>smart.” ;-)</a:t>
            </a:r>
            <a:endParaRPr lang="en-US" altLang="ko-KR" sz="3200" dirty="0" smtClean="0">
              <a:solidFill>
                <a:srgbClr val="00EA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chemeClr val="tx1">
                    <a:lumMod val="75000"/>
                  </a:schemeClr>
                </a:solidFill>
              </a:rPr>
              <a:t>Each lens provides an </a:t>
            </a:r>
            <a:r>
              <a:rPr lang="en-US" altLang="ko-KR" sz="3200" dirty="0" smtClean="0">
                <a:solidFill>
                  <a:srgbClr val="00EA00"/>
                </a:solidFill>
              </a:rPr>
              <a:t>unique way of seeing and thinking</a:t>
            </a:r>
            <a:r>
              <a:rPr lang="en-US" altLang="ko-KR" sz="3200" dirty="0" smtClean="0">
                <a:solidFill>
                  <a:schemeClr val="tx1">
                    <a:lumMod val="75000"/>
                  </a:schemeClr>
                </a:solidFill>
              </a:rPr>
              <a:t> </a:t>
            </a:r>
            <a:r>
              <a:rPr lang="en-US" altLang="ko-KR" sz="3200" dirty="0" smtClean="0">
                <a:solidFill>
                  <a:schemeClr val="tx1">
                    <a:lumMod val="75000"/>
                  </a:schemeClr>
                </a:solidFill>
              </a:rPr>
              <a:t>to designers.</a:t>
            </a:r>
            <a:br>
              <a:rPr lang="en-US" altLang="ko-KR" sz="3200" dirty="0" smtClean="0">
                <a:solidFill>
                  <a:schemeClr val="tx1">
                    <a:lumMod val="75000"/>
                  </a:schemeClr>
                </a:solidFill>
              </a:rPr>
            </a:br>
            <a:r>
              <a:rPr lang="en-US" altLang="ko-KR" sz="3200" dirty="0" smtClean="0">
                <a:solidFill>
                  <a:schemeClr val="tx1">
                    <a:lumMod val="75000"/>
                  </a:schemeClr>
                </a:solidFill>
              </a:rPr>
              <a:t/>
            </a:r>
            <a:br>
              <a:rPr lang="en-US" altLang="ko-KR" sz="3200" dirty="0" smtClean="0">
                <a:solidFill>
                  <a:schemeClr val="tx1">
                    <a:lumMod val="75000"/>
                  </a:schemeClr>
                </a:solidFill>
              </a:rPr>
            </a:br>
            <a:r>
              <a:rPr lang="en-US" altLang="ko-KR" sz="3200" dirty="0" smtClean="0">
                <a:solidFill>
                  <a:schemeClr val="tx1">
                    <a:lumMod val="75000"/>
                  </a:schemeClr>
                </a:solidFill>
              </a:rPr>
              <a:t>The more </a:t>
            </a:r>
            <a:r>
              <a:rPr lang="en-US" altLang="ko-KR" sz="3200" smtClean="0">
                <a:solidFill>
                  <a:schemeClr val="tx1">
                    <a:lumMod val="75000"/>
                  </a:schemeClr>
                </a:solidFill>
              </a:rPr>
              <a:t>the better </a:t>
            </a:r>
            <a:r>
              <a:rPr lang="en-US" altLang="ko-KR" sz="3200" dirty="0" smtClean="0">
                <a:solidFill>
                  <a:schemeClr val="tx1">
                    <a:lumMod val="75000"/>
                  </a:schemeClr>
                </a:solidFill>
              </a:rPr>
              <a:t>:-)</a:t>
            </a:r>
            <a:endParaRPr lang="en-US" altLang="ko-KR" sz="3200" dirty="0" smtClean="0">
              <a:solidFill>
                <a:srgbClr val="00EA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chemeClr val="tx1">
                    <a:lumMod val="75000"/>
                  </a:schemeClr>
                </a:solidFill>
              </a:rPr>
              <a:t>There are whole new </a:t>
            </a:r>
            <a:r>
              <a:rPr lang="en-US" altLang="ko-KR" sz="3200" dirty="0" smtClean="0">
                <a:solidFill>
                  <a:srgbClr val="00EA00"/>
                </a:solidFill>
              </a:rPr>
              <a:t>superpowers waiting to be exploited</a:t>
            </a:r>
            <a:r>
              <a:rPr lang="en-US" altLang="ko-KR" sz="3200" dirty="0" smtClean="0">
                <a:solidFill>
                  <a:schemeClr val="tx1">
                    <a:lumMod val="75000"/>
                  </a:schemeClr>
                </a:solidFill>
              </a:rPr>
              <a:t> in our mind.</a:t>
            </a:r>
            <a:endParaRPr lang="en-US" altLang="ko-KR" sz="3200" dirty="0" smtClean="0">
              <a:solidFill>
                <a:srgbClr val="00EA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chemeClr val="tx1">
                    <a:lumMod val="75000"/>
                  </a:schemeClr>
                </a:solidFill>
              </a:rPr>
              <a:t>There are stunning </a:t>
            </a:r>
            <a:r>
              <a:rPr lang="en-US" altLang="ko-KR" sz="3200" dirty="0" smtClean="0">
                <a:solidFill>
                  <a:srgbClr val="00EA00"/>
                </a:solidFill>
              </a:rPr>
              <a:t>discoveries waiting to be applied and tested.</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chemeClr val="tx1">
                    <a:lumMod val="75000"/>
                  </a:schemeClr>
                </a:solidFill>
              </a:rPr>
              <a:t>“So what? We are designers, not scientists.”</a:t>
            </a:r>
            <a:endParaRPr lang="en-US" altLang="ko-KR" sz="3200" dirty="0" smtClean="0">
              <a:solidFill>
                <a:srgbClr val="00EA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chemeClr val="tx1">
                    <a:lumMod val="75000"/>
                  </a:schemeClr>
                </a:solidFill>
              </a:rPr>
              <a:t>Whenever we </a:t>
            </a:r>
            <a:r>
              <a:rPr lang="en-US" altLang="ko-KR" sz="3200" dirty="0" smtClean="0">
                <a:solidFill>
                  <a:srgbClr val="00EA00"/>
                </a:solidFill>
              </a:rPr>
              <a:t>design</a:t>
            </a:r>
            <a:r>
              <a:rPr lang="en-US" altLang="ko-KR" sz="3200" dirty="0" smtClean="0">
                <a:solidFill>
                  <a:schemeClr val="tx1">
                    <a:lumMod val="75000"/>
                  </a:schemeClr>
                </a:solidFill>
              </a:rPr>
              <a:t> something</a:t>
            </a:r>
            <a:br>
              <a:rPr lang="en-US" altLang="ko-KR" sz="3200" dirty="0" smtClean="0">
                <a:solidFill>
                  <a:schemeClr val="tx1">
                    <a:lumMod val="75000"/>
                  </a:schemeClr>
                </a:solidFill>
              </a:rPr>
            </a:br>
            <a:r>
              <a:rPr lang="en-US" altLang="ko-KR" sz="3200" dirty="0" smtClean="0">
                <a:solidFill>
                  <a:schemeClr val="tx1">
                    <a:lumMod val="75000"/>
                  </a:schemeClr>
                </a:solidFill>
              </a:rPr>
              <a:t>we are making </a:t>
            </a:r>
            <a:r>
              <a:rPr lang="en-US" altLang="ko-KR" sz="3200" dirty="0" smtClean="0">
                <a:solidFill>
                  <a:srgbClr val="00EA00"/>
                </a:solidFill>
              </a:rPr>
              <a:t>hypotheses.</a:t>
            </a:r>
            <a:r>
              <a:rPr lang="en-US" altLang="ko-KR" sz="3200" dirty="0" smtClean="0">
                <a:solidFill>
                  <a:schemeClr val="tx1">
                    <a:lumMod val="75000"/>
                  </a:schemeClr>
                </a:solidFill>
              </a:rPr>
              <a:t/>
            </a:r>
            <a:br>
              <a:rPr lang="en-US" altLang="ko-KR" sz="3200" dirty="0" smtClean="0">
                <a:solidFill>
                  <a:schemeClr val="tx1">
                    <a:lumMod val="75000"/>
                  </a:schemeClr>
                </a:solidFill>
              </a:rPr>
            </a:br>
            <a:r>
              <a:rPr lang="en-US" altLang="ko-KR" sz="3200" dirty="0" smtClean="0">
                <a:solidFill>
                  <a:schemeClr val="tx1">
                    <a:lumMod val="75000"/>
                  </a:schemeClr>
                </a:solidFill>
              </a:rPr>
              <a:t/>
            </a:r>
            <a:br>
              <a:rPr lang="en-US" altLang="ko-KR" sz="3200" dirty="0" smtClean="0">
                <a:solidFill>
                  <a:schemeClr val="tx1">
                    <a:lumMod val="75000"/>
                  </a:schemeClr>
                </a:solidFill>
              </a:rPr>
            </a:br>
            <a:r>
              <a:rPr lang="en-US" altLang="ko-KR" sz="3200" dirty="0" smtClean="0">
                <a:solidFill>
                  <a:schemeClr val="tx1">
                    <a:lumMod val="75000"/>
                  </a:schemeClr>
                </a:solidFill>
              </a:rPr>
              <a:t>Whenever we </a:t>
            </a:r>
            <a:r>
              <a:rPr lang="en-US" altLang="ko-KR" sz="3200" dirty="0" smtClean="0">
                <a:solidFill>
                  <a:srgbClr val="00EA00"/>
                </a:solidFill>
              </a:rPr>
              <a:t>release services/products</a:t>
            </a:r>
            <a:r>
              <a:rPr lang="en-US" altLang="ko-KR" sz="3200" dirty="0" smtClean="0">
                <a:solidFill>
                  <a:schemeClr val="tx1">
                    <a:lumMod val="75000"/>
                  </a:schemeClr>
                </a:solidFill>
              </a:rPr>
              <a:t/>
            </a:r>
            <a:br>
              <a:rPr lang="en-US" altLang="ko-KR" sz="3200" dirty="0" smtClean="0">
                <a:solidFill>
                  <a:schemeClr val="tx1">
                    <a:lumMod val="75000"/>
                  </a:schemeClr>
                </a:solidFill>
              </a:rPr>
            </a:br>
            <a:r>
              <a:rPr lang="en-US" altLang="ko-KR" sz="3200" dirty="0" smtClean="0">
                <a:solidFill>
                  <a:schemeClr val="tx1">
                    <a:lumMod val="75000"/>
                  </a:schemeClr>
                </a:solidFill>
              </a:rPr>
              <a:t>we are performing </a:t>
            </a:r>
            <a:r>
              <a:rPr lang="en-US" altLang="ko-KR" sz="3200" dirty="0" smtClean="0">
                <a:solidFill>
                  <a:srgbClr val="00EA00"/>
                </a:solidFill>
              </a:rPr>
              <a:t>experiments</a:t>
            </a:r>
            <a:r>
              <a:rPr lang="en-US" altLang="ko-KR" sz="3200" dirty="0" smtClean="0">
                <a:solidFill>
                  <a:schemeClr val="tx1">
                    <a:lumMod val="75000"/>
                  </a:schemeClr>
                </a:solidFill>
              </a:rPr>
              <a:t> to support or disprove hypotheses.</a:t>
            </a:r>
            <a:br>
              <a:rPr lang="en-US" altLang="ko-KR" sz="3200" dirty="0" smtClean="0">
                <a:solidFill>
                  <a:schemeClr val="tx1">
                    <a:lumMod val="75000"/>
                  </a:schemeClr>
                </a:solidFill>
              </a:rPr>
            </a:br>
            <a:r>
              <a:rPr lang="en-US" altLang="ko-KR" sz="3200" dirty="0" smtClean="0">
                <a:solidFill>
                  <a:schemeClr val="tx1">
                    <a:lumMod val="75000"/>
                  </a:schemeClr>
                </a:solidFill>
              </a:rPr>
              <a:t/>
            </a:r>
            <a:br>
              <a:rPr lang="en-US" altLang="ko-KR" sz="3200" dirty="0" smtClean="0">
                <a:solidFill>
                  <a:schemeClr val="tx1">
                    <a:lumMod val="75000"/>
                  </a:schemeClr>
                </a:solidFill>
              </a:rPr>
            </a:br>
            <a:r>
              <a:rPr lang="en-US" altLang="ko-KR" sz="3200" dirty="0" smtClean="0">
                <a:solidFill>
                  <a:schemeClr val="tx1">
                    <a:lumMod val="75000"/>
                  </a:schemeClr>
                </a:solidFill>
              </a:rPr>
              <a:t>E.g. A/B Test is a controlled experiment.</a:t>
            </a:r>
            <a:endParaRPr lang="en-US" altLang="ko-KR" sz="3200" dirty="0" smtClean="0">
              <a:solidFill>
                <a:srgbClr val="00EA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476672"/>
            <a:ext cx="9144000" cy="1440160"/>
          </a:xfrm>
        </p:spPr>
        <p:txBody>
          <a:bodyPr>
            <a:normAutofit/>
          </a:bodyPr>
          <a:lstStyle/>
          <a:p>
            <a:r>
              <a:rPr lang="en-US" altLang="ko-KR" sz="3200" dirty="0" smtClean="0">
                <a:solidFill>
                  <a:schemeClr val="tx1">
                    <a:lumMod val="75000"/>
                  </a:schemeClr>
                </a:solidFill>
              </a:rPr>
              <a:t>Wouldn’t it be great if we have some place to discuss these things?</a:t>
            </a:r>
            <a:endParaRPr lang="en-US" altLang="ko-KR" sz="4000" dirty="0" smtClean="0">
              <a:solidFill>
                <a:schemeClr val="tx1">
                  <a:lumMod val="75000"/>
                </a:schemeClr>
              </a:solidFill>
            </a:endParaRPr>
          </a:p>
        </p:txBody>
      </p:sp>
      <p:sp>
        <p:nvSpPr>
          <p:cNvPr id="3" name="제목 1"/>
          <p:cNvSpPr txBox="1">
            <a:spLocks/>
          </p:cNvSpPr>
          <p:nvPr/>
        </p:nvSpPr>
        <p:spPr>
          <a:xfrm>
            <a:off x="251520" y="2204864"/>
            <a:ext cx="8712968" cy="3816424"/>
          </a:xfrm>
          <a:prstGeom prst="rect">
            <a:avLst/>
          </a:prstGeom>
        </p:spPr>
        <p:txBody>
          <a:bodyPr vert="horz" lIns="91440" tIns="45720" rIns="91440" bIns="45720" rtlCol="0" anchor="ctr">
            <a:normAutofit/>
          </a:bodyPr>
          <a:lstStyle/>
          <a:p>
            <a:pPr marL="0" marR="0" lvl="0" indent="0" defTabSz="914400" rtl="0" eaLnBrk="1" fontAlgn="auto" latinLnBrk="1" hangingPunct="1">
              <a:lnSpc>
                <a:spcPct val="100000"/>
              </a:lnSpc>
              <a:spcBef>
                <a:spcPct val="0"/>
              </a:spcBef>
              <a:spcAft>
                <a:spcPts val="0"/>
              </a:spcAft>
              <a:buClrTx/>
              <a:buSzTx/>
              <a:tabLst/>
              <a:defRPr/>
            </a:pPr>
            <a:r>
              <a:rPr kumimoji="0" lang="en-US" altLang="ko-KR" sz="2800" b="0" i="0" u="none" strike="noStrike" kern="1200" cap="none" spc="0" normalizeH="0" baseline="0" noProof="0" dirty="0" smtClean="0">
                <a:ln>
                  <a:noFill/>
                </a:ln>
                <a:solidFill>
                  <a:schemeClr val="tx1">
                    <a:lumMod val="75000"/>
                  </a:schemeClr>
                </a:solidFill>
                <a:effectLst/>
                <a:uLnTx/>
                <a:uFillTx/>
                <a:latin typeface="+mj-lt"/>
                <a:ea typeface="+mj-ea"/>
                <a:cs typeface="+mj-cs"/>
              </a:rPr>
              <a:t>- Discussing how to apply evolutionary thinking to</a:t>
            </a:r>
            <a:r>
              <a:rPr kumimoji="0" lang="en-US" altLang="ko-KR" sz="2800" b="0" i="0" u="none" strike="noStrike" kern="1200" cap="none" spc="0" normalizeH="0" noProof="0" dirty="0" smtClean="0">
                <a:ln>
                  <a:noFill/>
                </a:ln>
                <a:solidFill>
                  <a:schemeClr val="tx1">
                    <a:lumMod val="75000"/>
                  </a:schemeClr>
                </a:solidFill>
                <a:effectLst/>
                <a:uLnTx/>
                <a:uFillTx/>
                <a:latin typeface="+mj-lt"/>
                <a:ea typeface="+mj-ea"/>
                <a:cs typeface="+mj-cs"/>
              </a:rPr>
              <a:t> </a:t>
            </a:r>
          </a:p>
          <a:p>
            <a:pPr marL="0" marR="0" lvl="0" indent="0" defTabSz="914400" rtl="0" eaLnBrk="1" fontAlgn="auto" latinLnBrk="1" hangingPunct="1">
              <a:lnSpc>
                <a:spcPct val="100000"/>
              </a:lnSpc>
              <a:spcBef>
                <a:spcPct val="0"/>
              </a:spcBef>
              <a:spcAft>
                <a:spcPts val="0"/>
              </a:spcAft>
              <a:buClrTx/>
              <a:buSzTx/>
              <a:tabLst/>
              <a:defRPr/>
            </a:pPr>
            <a:r>
              <a:rPr kumimoji="0" lang="en-US" altLang="ko-KR" sz="2800" b="0" i="0" u="none" strike="noStrike" kern="1200" cap="none" spc="0" normalizeH="0" baseline="0" noProof="0" dirty="0" smtClean="0">
                <a:ln>
                  <a:noFill/>
                </a:ln>
                <a:solidFill>
                  <a:schemeClr val="tx1">
                    <a:lumMod val="75000"/>
                  </a:schemeClr>
                </a:solidFill>
                <a:effectLst/>
                <a:uLnTx/>
                <a:uFillTx/>
                <a:latin typeface="+mj-lt"/>
                <a:ea typeface="+mj-ea"/>
                <a:cs typeface="+mj-cs"/>
              </a:rPr>
              <a:t>  product/service design?</a:t>
            </a:r>
            <a:br>
              <a:rPr kumimoji="0" lang="en-US" altLang="ko-KR" sz="2800" b="0" i="0" u="none" strike="noStrike" kern="1200" cap="none" spc="0" normalizeH="0" baseline="0" noProof="0" dirty="0" smtClean="0">
                <a:ln>
                  <a:noFill/>
                </a:ln>
                <a:solidFill>
                  <a:schemeClr val="tx1">
                    <a:lumMod val="75000"/>
                  </a:schemeClr>
                </a:solidFill>
                <a:effectLst/>
                <a:uLnTx/>
                <a:uFillTx/>
                <a:latin typeface="+mj-lt"/>
                <a:ea typeface="+mj-ea"/>
                <a:cs typeface="+mj-cs"/>
              </a:rPr>
            </a:br>
            <a:r>
              <a:rPr kumimoji="0" lang="en-US" altLang="ko-KR" sz="2800" b="0" i="0" u="none" strike="noStrike" kern="1200" cap="none" spc="0" normalizeH="0" baseline="0" noProof="0" dirty="0" smtClean="0">
                <a:ln>
                  <a:noFill/>
                </a:ln>
                <a:solidFill>
                  <a:schemeClr val="tx1">
                    <a:lumMod val="75000"/>
                  </a:schemeClr>
                </a:solidFill>
                <a:effectLst/>
                <a:uLnTx/>
                <a:uFillTx/>
                <a:latin typeface="+mj-lt"/>
                <a:ea typeface="+mj-ea"/>
                <a:cs typeface="+mj-cs"/>
              </a:rPr>
              <a:t/>
            </a:r>
            <a:br>
              <a:rPr kumimoji="0" lang="en-US" altLang="ko-KR" sz="2800" b="0" i="0" u="none" strike="noStrike" kern="1200" cap="none" spc="0" normalizeH="0" baseline="0" noProof="0" dirty="0" smtClean="0">
                <a:ln>
                  <a:noFill/>
                </a:ln>
                <a:solidFill>
                  <a:schemeClr val="tx1">
                    <a:lumMod val="75000"/>
                  </a:schemeClr>
                </a:solidFill>
                <a:effectLst/>
                <a:uLnTx/>
                <a:uFillTx/>
                <a:latin typeface="+mj-lt"/>
                <a:ea typeface="+mj-ea"/>
                <a:cs typeface="+mj-cs"/>
              </a:rPr>
            </a:br>
            <a:r>
              <a:rPr kumimoji="0" lang="en-US" altLang="ko-KR" sz="2800" b="0" i="0" u="none" strike="noStrike" kern="1200" cap="none" spc="0" normalizeH="0" baseline="0" noProof="0" dirty="0" smtClean="0">
                <a:ln>
                  <a:noFill/>
                </a:ln>
                <a:solidFill>
                  <a:schemeClr val="tx1">
                    <a:lumMod val="75000"/>
                  </a:schemeClr>
                </a:solidFill>
                <a:effectLst/>
                <a:uLnTx/>
                <a:uFillTx/>
                <a:latin typeface="+mj-lt"/>
                <a:ea typeface="+mj-ea"/>
                <a:cs typeface="+mj-cs"/>
              </a:rPr>
              <a:t>- Sharing</a:t>
            </a:r>
            <a:r>
              <a:rPr kumimoji="0" lang="en-US" altLang="ko-KR" sz="2800" b="0" i="0" u="none" strike="noStrike" kern="1200" cap="none" spc="0" normalizeH="0" noProof="0" dirty="0" smtClean="0">
                <a:ln>
                  <a:noFill/>
                </a:ln>
                <a:solidFill>
                  <a:schemeClr val="tx1">
                    <a:lumMod val="75000"/>
                  </a:schemeClr>
                </a:solidFill>
                <a:effectLst/>
                <a:uLnTx/>
                <a:uFillTx/>
                <a:latin typeface="+mj-lt"/>
                <a:ea typeface="+mj-ea"/>
                <a:cs typeface="+mj-cs"/>
              </a:rPr>
              <a:t> of</a:t>
            </a:r>
            <a:r>
              <a:rPr kumimoji="0" lang="en-US" altLang="ko-KR" sz="2800" b="0" i="0" u="none" strike="noStrike" kern="1200" cap="none" spc="0" normalizeH="0" baseline="0" noProof="0" dirty="0" smtClean="0">
                <a:ln>
                  <a:noFill/>
                </a:ln>
                <a:solidFill>
                  <a:schemeClr val="tx1">
                    <a:lumMod val="75000"/>
                  </a:schemeClr>
                </a:solidFill>
                <a:effectLst/>
                <a:uLnTx/>
                <a:uFillTx/>
                <a:latin typeface="+mj-lt"/>
                <a:ea typeface="+mj-ea"/>
                <a:cs typeface="+mj-cs"/>
              </a:rPr>
              <a:t> ideas, knowledge, discoveries you have</a:t>
            </a:r>
            <a:r>
              <a:rPr kumimoji="0" lang="en-US" altLang="ko-KR" sz="2800" b="0" i="0" u="none" strike="noStrike" kern="1200" cap="none" spc="0" normalizeH="0" noProof="0" dirty="0" smtClean="0">
                <a:ln>
                  <a:noFill/>
                </a:ln>
                <a:solidFill>
                  <a:schemeClr val="tx1">
                    <a:lumMod val="75000"/>
                  </a:schemeClr>
                </a:solidFill>
                <a:effectLst/>
                <a:uLnTx/>
                <a:uFillTx/>
                <a:latin typeface="+mj-lt"/>
                <a:ea typeface="+mj-ea"/>
                <a:cs typeface="+mj-cs"/>
              </a:rPr>
              <a:t> </a:t>
            </a:r>
          </a:p>
          <a:p>
            <a:pPr marL="0" marR="0" lvl="0" indent="0" defTabSz="914400" rtl="0" eaLnBrk="1" fontAlgn="auto" latinLnBrk="1" hangingPunct="1">
              <a:lnSpc>
                <a:spcPct val="100000"/>
              </a:lnSpc>
              <a:spcBef>
                <a:spcPct val="0"/>
              </a:spcBef>
              <a:spcAft>
                <a:spcPts val="0"/>
              </a:spcAft>
              <a:buClrTx/>
              <a:buSzTx/>
              <a:tabLst/>
              <a:defRPr/>
            </a:pPr>
            <a:r>
              <a:rPr lang="en-US" altLang="ko-KR" sz="2800" baseline="0" dirty="0" smtClean="0">
                <a:solidFill>
                  <a:schemeClr val="tx1">
                    <a:lumMod val="75000"/>
                  </a:schemeClr>
                </a:solidFill>
                <a:latin typeface="+mj-lt"/>
                <a:ea typeface="+mj-ea"/>
                <a:cs typeface="+mj-cs"/>
              </a:rPr>
              <a:t>  </a:t>
            </a:r>
            <a:r>
              <a:rPr kumimoji="0" lang="en-US" altLang="ko-KR" sz="2800" b="0" i="0" u="none" strike="noStrike" kern="1200" cap="none" spc="0" normalizeH="0" baseline="0" noProof="0" dirty="0" smtClean="0">
                <a:ln>
                  <a:noFill/>
                </a:ln>
                <a:solidFill>
                  <a:schemeClr val="tx1">
                    <a:lumMod val="75000"/>
                  </a:schemeClr>
                </a:solidFill>
                <a:effectLst/>
                <a:uLnTx/>
                <a:uFillTx/>
                <a:latin typeface="+mj-lt"/>
                <a:ea typeface="+mj-ea"/>
                <a:cs typeface="+mj-cs"/>
              </a:rPr>
              <a:t>found</a:t>
            </a:r>
            <a:r>
              <a:rPr kumimoji="0" lang="en-US" altLang="ko-KR" sz="2800" b="0" i="0" u="none" strike="noStrike" kern="1200" cap="none" spc="0" normalizeH="0" noProof="0" dirty="0" smtClean="0">
                <a:ln>
                  <a:noFill/>
                </a:ln>
                <a:solidFill>
                  <a:schemeClr val="tx1">
                    <a:lumMod val="75000"/>
                  </a:schemeClr>
                </a:solidFill>
                <a:effectLst/>
                <a:uLnTx/>
                <a:uFillTx/>
                <a:latin typeface="+mj-lt"/>
                <a:ea typeface="+mj-ea"/>
                <a:cs typeface="+mj-cs"/>
              </a:rPr>
              <a:t> and/or studied recently</a:t>
            </a:r>
            <a:r>
              <a:rPr kumimoji="0" lang="en-US" altLang="ko-KR" sz="2800" b="0" i="0" u="none" strike="noStrike" kern="1200" cap="none" spc="0" normalizeH="0" baseline="0" noProof="0" dirty="0" smtClean="0">
                <a:ln>
                  <a:noFill/>
                </a:ln>
                <a:solidFill>
                  <a:schemeClr val="tx1">
                    <a:lumMod val="75000"/>
                  </a:schemeClr>
                </a:solidFill>
                <a:effectLst/>
                <a:uLnTx/>
                <a:uFillTx/>
                <a:latin typeface="+mj-lt"/>
                <a:ea typeface="+mj-ea"/>
                <a:cs typeface="+mj-cs"/>
              </a:rPr>
              <a:t>.</a:t>
            </a:r>
          </a:p>
          <a:p>
            <a:pPr marL="0" marR="0" lvl="0" indent="0" defTabSz="914400" rtl="0" eaLnBrk="1" fontAlgn="auto" latinLnBrk="1" hangingPunct="1">
              <a:lnSpc>
                <a:spcPct val="100000"/>
              </a:lnSpc>
              <a:spcBef>
                <a:spcPct val="0"/>
              </a:spcBef>
              <a:spcAft>
                <a:spcPts val="0"/>
              </a:spcAft>
              <a:buClrTx/>
              <a:buSzTx/>
              <a:buFontTx/>
              <a:buNone/>
              <a:tabLst/>
              <a:defRPr/>
            </a:pPr>
            <a:endParaRPr lang="en-US" altLang="ko-KR" sz="2800" dirty="0" smtClean="0">
              <a:solidFill>
                <a:schemeClr val="tx1">
                  <a:lumMod val="75000"/>
                </a:schemeClr>
              </a:solidFill>
              <a:latin typeface="+mj-lt"/>
              <a:ea typeface="+mj-ea"/>
              <a:cs typeface="+mj-cs"/>
            </a:endParaRPr>
          </a:p>
          <a:p>
            <a:pPr lvl="0">
              <a:spcBef>
                <a:spcPct val="0"/>
              </a:spcBef>
            </a:pPr>
            <a:r>
              <a:rPr lang="en-US" altLang="ko-KR" sz="2800" dirty="0" smtClean="0">
                <a:solidFill>
                  <a:schemeClr val="tx1">
                    <a:lumMod val="75000"/>
                  </a:schemeClr>
                </a:solidFill>
                <a:latin typeface="+mj-lt"/>
                <a:ea typeface="+mj-ea"/>
                <a:cs typeface="+mj-cs"/>
              </a:rPr>
              <a:t>- Forming study groups with people who have </a:t>
            </a:r>
          </a:p>
          <a:p>
            <a:pPr lvl="0">
              <a:spcBef>
                <a:spcPct val="0"/>
              </a:spcBef>
            </a:pPr>
            <a:r>
              <a:rPr lang="en-US" altLang="ko-KR" sz="2800" dirty="0" smtClean="0">
                <a:solidFill>
                  <a:schemeClr val="tx1">
                    <a:lumMod val="75000"/>
                  </a:schemeClr>
                </a:solidFill>
                <a:latin typeface="+mj-lt"/>
                <a:ea typeface="+mj-ea"/>
                <a:cs typeface="+mj-cs"/>
              </a:rPr>
              <a:t>  similar interest.</a:t>
            </a:r>
            <a:endParaRPr kumimoji="0" lang="en-US" altLang="ko-KR" sz="2800" b="0" i="0" u="none" strike="noStrike" kern="1200" cap="none" spc="0" normalizeH="0" baseline="0" noProof="0" dirty="0" smtClean="0">
              <a:ln>
                <a:noFill/>
              </a:ln>
              <a:solidFill>
                <a:schemeClr val="tx1">
                  <a:lumMod val="7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chemeClr val="tx1">
                    <a:lumMod val="75000"/>
                  </a:schemeClr>
                </a:solidFill>
              </a:rPr>
              <a:t>Please let me invite you:</a:t>
            </a:r>
            <a:br>
              <a:rPr lang="en-US" altLang="ko-KR" sz="3200" dirty="0" smtClean="0">
                <a:solidFill>
                  <a:schemeClr val="tx1">
                    <a:lumMod val="75000"/>
                  </a:schemeClr>
                </a:solidFill>
              </a:rPr>
            </a:br>
            <a:r>
              <a:rPr lang="en-US" altLang="ko-KR" sz="3200" dirty="0" smtClean="0">
                <a:solidFill>
                  <a:schemeClr val="tx1">
                    <a:lumMod val="75000"/>
                  </a:schemeClr>
                </a:solidFill>
              </a:rPr>
              <a:t/>
            </a:r>
            <a:br>
              <a:rPr lang="en-US" altLang="ko-KR" sz="3200" dirty="0" smtClean="0">
                <a:solidFill>
                  <a:schemeClr val="tx1">
                    <a:lumMod val="75000"/>
                  </a:schemeClr>
                </a:solidFill>
              </a:rPr>
            </a:br>
            <a:r>
              <a:rPr lang="en-US" altLang="ko-KR" sz="3200" dirty="0" smtClean="0">
                <a:solidFill>
                  <a:schemeClr val="tx1">
                    <a:lumMod val="75000"/>
                  </a:schemeClr>
                </a:solidFill>
              </a:rPr>
              <a:t> </a:t>
            </a:r>
            <a:r>
              <a:rPr lang="en-US" altLang="ko-KR" sz="3200" dirty="0" smtClean="0">
                <a:hlinkClick r:id="rId3"/>
              </a:rPr>
              <a:t>http://groups.google.com/group/aepdg</a:t>
            </a:r>
            <a:r>
              <a:rPr lang="en-US" altLang="ko-KR" sz="3200" dirty="0" smtClean="0">
                <a:solidFill>
                  <a:schemeClr val="tx1">
                    <a:lumMod val="75000"/>
                  </a:schemeClr>
                </a:solidFill>
              </a:rPr>
              <a:t/>
            </a:r>
            <a:br>
              <a:rPr lang="en-US" altLang="ko-KR" sz="3200" dirty="0" smtClean="0">
                <a:solidFill>
                  <a:schemeClr val="tx1">
                    <a:lumMod val="75000"/>
                  </a:schemeClr>
                </a:solidFill>
              </a:rPr>
            </a:br>
            <a:r>
              <a:rPr lang="en-US" altLang="ko-KR" sz="3200" dirty="0" smtClean="0">
                <a:solidFill>
                  <a:schemeClr val="tx1">
                    <a:lumMod val="75000"/>
                  </a:schemeClr>
                </a:solidFill>
              </a:rPr>
              <a:t>(Applied EP Discussion Group)</a:t>
            </a:r>
            <a:br>
              <a:rPr lang="en-US" altLang="ko-KR" sz="3200" dirty="0" smtClean="0">
                <a:solidFill>
                  <a:schemeClr val="tx1">
                    <a:lumMod val="75000"/>
                  </a:schemeClr>
                </a:solidFill>
              </a:rPr>
            </a:br>
            <a:r>
              <a:rPr lang="en-US" altLang="ko-KR" sz="3200" dirty="0" smtClean="0">
                <a:solidFill>
                  <a:schemeClr val="tx1">
                    <a:lumMod val="75000"/>
                  </a:schemeClr>
                </a:solidFill>
              </a:rPr>
              <a:t/>
            </a:r>
            <a:br>
              <a:rPr lang="en-US" altLang="ko-KR" sz="3200" dirty="0" smtClean="0">
                <a:solidFill>
                  <a:schemeClr val="tx1">
                    <a:lumMod val="75000"/>
                  </a:schemeClr>
                </a:solidFill>
              </a:rPr>
            </a:br>
            <a:r>
              <a:rPr lang="en-US" altLang="ko-KR" sz="3200" dirty="0" smtClean="0">
                <a:solidFill>
                  <a:schemeClr val="tx1">
                    <a:lumMod val="75000"/>
                  </a:schemeClr>
                </a:solidFill>
              </a:rPr>
              <a:t/>
            </a:r>
            <a:br>
              <a:rPr lang="en-US" altLang="ko-KR" sz="3200" dirty="0" smtClean="0">
                <a:solidFill>
                  <a:schemeClr val="tx1">
                    <a:lumMod val="75000"/>
                  </a:schemeClr>
                </a:solidFill>
              </a:rPr>
            </a:br>
            <a:r>
              <a:rPr lang="en-US" altLang="ko-KR" sz="2400" dirty="0" smtClean="0">
                <a:solidFill>
                  <a:schemeClr val="tx1">
                    <a:lumMod val="75000"/>
                  </a:schemeClr>
                </a:solidFill>
              </a:rPr>
              <a:t>There’s nothing there yet and I don’t know what can we do.</a:t>
            </a:r>
            <a:br>
              <a:rPr lang="en-US" altLang="ko-KR" sz="2400" dirty="0" smtClean="0">
                <a:solidFill>
                  <a:schemeClr val="tx1">
                    <a:lumMod val="75000"/>
                  </a:schemeClr>
                </a:solidFill>
              </a:rPr>
            </a:br>
            <a:r>
              <a:rPr lang="en-US" altLang="ko-KR" sz="2400" dirty="0" smtClean="0">
                <a:solidFill>
                  <a:schemeClr val="tx1">
                    <a:lumMod val="75000"/>
                  </a:schemeClr>
                </a:solidFill>
              </a:rPr>
              <a:t/>
            </a:r>
            <a:br>
              <a:rPr lang="en-US" altLang="ko-KR" sz="2400" dirty="0" smtClean="0">
                <a:solidFill>
                  <a:schemeClr val="tx1">
                    <a:lumMod val="75000"/>
                  </a:schemeClr>
                </a:solidFill>
              </a:rPr>
            </a:br>
            <a:r>
              <a:rPr lang="en-US" altLang="ko-KR" sz="2400" dirty="0" smtClean="0">
                <a:solidFill>
                  <a:schemeClr val="tx1">
                    <a:lumMod val="75000"/>
                  </a:schemeClr>
                </a:solidFill>
              </a:rPr>
              <a:t>But who knows?</a:t>
            </a:r>
            <a:br>
              <a:rPr lang="en-US" altLang="ko-KR" sz="2400" dirty="0" smtClean="0">
                <a:solidFill>
                  <a:schemeClr val="tx1">
                    <a:lumMod val="75000"/>
                  </a:schemeClr>
                </a:solidFill>
              </a:rPr>
            </a:br>
            <a:r>
              <a:rPr lang="en-US" altLang="ko-KR" sz="2400" dirty="0" smtClean="0">
                <a:solidFill>
                  <a:srgbClr val="00EA00"/>
                </a:solidFill>
              </a:rPr>
              <a:t>It could be a start of something.</a:t>
            </a:r>
            <a:endParaRPr lang="en-US" altLang="ko-KR" sz="3200" dirty="0" smtClean="0">
              <a:solidFill>
                <a:srgbClr val="00EA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040560"/>
          </a:xfrm>
        </p:spPr>
        <p:txBody>
          <a:bodyPr>
            <a:normAutofit/>
          </a:bodyPr>
          <a:lstStyle/>
          <a:p>
            <a:r>
              <a:rPr lang="en-US" altLang="ko-KR" sz="3200" dirty="0" smtClean="0">
                <a:solidFill>
                  <a:schemeClr val="tx1">
                    <a:lumMod val="75000"/>
                  </a:schemeClr>
                </a:solidFill>
              </a:rPr>
              <a:t>Thank you!</a:t>
            </a:r>
            <a:endParaRPr lang="en-US" altLang="ko-KR" sz="3200" dirty="0" smtClean="0">
              <a:solidFill>
                <a:srgbClr val="00EA00"/>
              </a:solidFill>
            </a:endParaRPr>
          </a:p>
        </p:txBody>
      </p:sp>
      <p:sp>
        <p:nvSpPr>
          <p:cNvPr id="3" name="부제목 2"/>
          <p:cNvSpPr txBox="1">
            <a:spLocks/>
          </p:cNvSpPr>
          <p:nvPr/>
        </p:nvSpPr>
        <p:spPr>
          <a:xfrm>
            <a:off x="2635696" y="5301208"/>
            <a:ext cx="6400800" cy="1224136"/>
          </a:xfrm>
          <a:prstGeom prst="rect">
            <a:avLst/>
          </a:prstGeom>
        </p:spPr>
        <p:txBody>
          <a:bodyPr vert="horz" lIns="91440" tIns="45720" rIns="91440" bIns="45720" rtlCol="0">
            <a:noAutofit/>
          </a:bodyPr>
          <a:lstStyle/>
          <a:p>
            <a:pPr marL="342900" marR="0" lvl="0" indent="-342900" algn="r" defTabSz="914400" rtl="0" eaLnBrk="1" fontAlgn="auto" latinLnBrk="1" hangingPunct="1">
              <a:lnSpc>
                <a:spcPct val="100000"/>
              </a:lnSpc>
              <a:spcBef>
                <a:spcPct val="20000"/>
              </a:spcBef>
              <a:spcAft>
                <a:spcPts val="0"/>
              </a:spcAft>
              <a:buClrTx/>
              <a:buSzTx/>
              <a:tabLst/>
              <a:defRPr/>
            </a:pPr>
            <a:r>
              <a:rPr kumimoji="0" lang="en-US" altLang="ko-KR" sz="2000" b="0" i="0" u="none" strike="noStrike" kern="1200" cap="none" spc="0" normalizeH="0" baseline="0" noProof="0" dirty="0" smtClean="0">
                <a:ln>
                  <a:noFill/>
                </a:ln>
                <a:solidFill>
                  <a:schemeClr val="tx1"/>
                </a:solidFill>
                <a:effectLst/>
                <a:uLnTx/>
                <a:uFillTx/>
                <a:latin typeface="+mn-lt"/>
                <a:ea typeface="+mn-ea"/>
                <a:cs typeface="+mn-cs"/>
                <a:hlinkClick r:id="rId3"/>
              </a:rPr>
              <a:t>http://twitter.com/alankang</a:t>
            </a:r>
            <a:endParaRPr kumimoji="0" lang="en-US" altLang="ko-KR"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0" eaLnBrk="1" fontAlgn="auto" latinLnBrk="1" hangingPunct="1">
              <a:lnSpc>
                <a:spcPct val="100000"/>
              </a:lnSpc>
              <a:spcBef>
                <a:spcPct val="20000"/>
              </a:spcBef>
              <a:spcAft>
                <a:spcPts val="0"/>
              </a:spcAft>
              <a:buClrTx/>
              <a:buSzTx/>
              <a:tabLst/>
              <a:defRPr/>
            </a:pPr>
            <a:r>
              <a:rPr kumimoji="0" lang="en-US" altLang="ko-KR" sz="2000" b="0" i="0" u="none" strike="noStrike" kern="1200" cap="none" spc="0" normalizeH="0" baseline="0" noProof="0" dirty="0" smtClean="0">
                <a:ln>
                  <a:noFill/>
                </a:ln>
                <a:solidFill>
                  <a:schemeClr val="tx1"/>
                </a:solidFill>
                <a:effectLst/>
                <a:uLnTx/>
                <a:uFillTx/>
                <a:latin typeface="+mn-lt"/>
                <a:ea typeface="+mn-ea"/>
                <a:cs typeface="+mn-cs"/>
                <a:hlinkClick r:id="rId4"/>
              </a:rPr>
              <a:t>http://alankang.tistory.com</a:t>
            </a:r>
            <a:endParaRPr kumimoji="0" lang="en-US" altLang="ko-KR"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0" eaLnBrk="1" fontAlgn="auto" latinLnBrk="1" hangingPunct="1">
              <a:lnSpc>
                <a:spcPct val="100000"/>
              </a:lnSpc>
              <a:spcBef>
                <a:spcPct val="20000"/>
              </a:spcBef>
              <a:spcAft>
                <a:spcPts val="0"/>
              </a:spcAft>
              <a:buClrTx/>
              <a:buSzTx/>
              <a:tabLst/>
              <a:defRPr/>
            </a:pPr>
            <a:r>
              <a:rPr kumimoji="0" lang="en-US" altLang="ko-KR" sz="2000" b="0" i="0" u="none" strike="noStrike" kern="1200" cap="none" spc="0" normalizeH="0" baseline="0" noProof="0" dirty="0" smtClean="0">
                <a:ln>
                  <a:noFill/>
                </a:ln>
                <a:solidFill>
                  <a:schemeClr val="tx1"/>
                </a:solidFill>
                <a:effectLst/>
                <a:uLnTx/>
                <a:uFillTx/>
                <a:latin typeface="+mn-lt"/>
                <a:ea typeface="+mn-ea"/>
                <a:cs typeface="+mn-cs"/>
                <a:hlinkClick r:id="rId5"/>
              </a:rPr>
              <a:t>alankang@nexon.co.kr</a:t>
            </a:r>
            <a:endParaRPr kumimoji="0" lang="en-US" altLang="ko-KR"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107504" y="116632"/>
            <a:ext cx="8928992" cy="5976664"/>
          </a:xfrm>
        </p:spPr>
        <p:txBody>
          <a:bodyPr>
            <a:normAutofit/>
          </a:bodyPr>
          <a:lstStyle/>
          <a:p>
            <a:r>
              <a:rPr lang="en-US" altLang="ko-KR" sz="3200" dirty="0" smtClean="0">
                <a:solidFill>
                  <a:schemeClr val="tx1">
                    <a:lumMod val="75000"/>
                  </a:schemeClr>
                </a:solidFill>
              </a:rPr>
              <a:t>I’ll talk about what we can discover with</a:t>
            </a:r>
            <a:br>
              <a:rPr lang="en-US" altLang="ko-KR" sz="3200" dirty="0" smtClean="0">
                <a:solidFill>
                  <a:schemeClr val="tx1">
                    <a:lumMod val="75000"/>
                  </a:schemeClr>
                </a:solidFill>
              </a:rPr>
            </a:br>
            <a:r>
              <a:rPr lang="en-US" altLang="ko-KR" sz="3200" dirty="0" smtClean="0">
                <a:solidFill>
                  <a:srgbClr val="00EA00"/>
                </a:solidFill>
              </a:rPr>
              <a:t>the lens of evolution:</a:t>
            </a:r>
            <a:br>
              <a:rPr lang="en-US" altLang="ko-KR" sz="3200" dirty="0" smtClean="0">
                <a:solidFill>
                  <a:srgbClr val="00EA00"/>
                </a:solidFill>
              </a:rPr>
            </a:br>
            <a:r>
              <a:rPr lang="en-US" altLang="ko-KR" sz="3200" dirty="0" smtClean="0">
                <a:solidFill>
                  <a:srgbClr val="00EA00"/>
                </a:solidFill>
              </a:rPr>
              <a:t/>
            </a:r>
            <a:br>
              <a:rPr lang="en-US" altLang="ko-KR" sz="3200" dirty="0" smtClean="0">
                <a:solidFill>
                  <a:srgbClr val="00EA00"/>
                </a:solidFill>
              </a:rPr>
            </a:br>
            <a:r>
              <a:rPr lang="en-US" altLang="ko-KR" sz="2800" dirty="0" smtClean="0">
                <a:solidFill>
                  <a:schemeClr val="tx1">
                    <a:lumMod val="75000"/>
                  </a:schemeClr>
                </a:solidFill>
              </a:rPr>
              <a:t>What evolution tells?</a:t>
            </a:r>
            <a:br>
              <a:rPr lang="en-US" altLang="ko-KR" sz="2800" dirty="0" smtClean="0">
                <a:solidFill>
                  <a:schemeClr val="tx1">
                    <a:lumMod val="75000"/>
                  </a:schemeClr>
                </a:solidFill>
              </a:rPr>
            </a:br>
            <a:r>
              <a:rPr lang="en-US" altLang="ko-KR" sz="2800" dirty="0" smtClean="0">
                <a:solidFill>
                  <a:schemeClr val="tx1">
                    <a:lumMod val="75000"/>
                  </a:schemeClr>
                </a:solidFill>
              </a:rPr>
              <a:t>How should we utilize it?</a:t>
            </a:r>
            <a:endParaRPr lang="en-US" altLang="ko-KR" sz="2800" dirty="0" smtClean="0">
              <a:solidFill>
                <a:srgbClr val="00EA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직사각형 6"/>
          <p:cNvSpPr/>
          <p:nvPr/>
        </p:nvSpPr>
        <p:spPr>
          <a:xfrm>
            <a:off x="755576" y="116632"/>
            <a:ext cx="7488832" cy="58052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9" name="직선 연결선 8"/>
          <p:cNvCxnSpPr/>
          <p:nvPr/>
        </p:nvCxnSpPr>
        <p:spPr>
          <a:xfrm rot="5400000">
            <a:off x="1259632" y="2996952"/>
            <a:ext cx="561662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직선 연결선 9"/>
          <p:cNvCxnSpPr/>
          <p:nvPr/>
        </p:nvCxnSpPr>
        <p:spPr>
          <a:xfrm rot="5400000">
            <a:off x="2123727" y="2996952"/>
            <a:ext cx="561662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제목 1"/>
          <p:cNvSpPr>
            <a:spLocks noGrp="1"/>
          </p:cNvSpPr>
          <p:nvPr>
            <p:ph type="title"/>
          </p:nvPr>
        </p:nvSpPr>
        <p:spPr>
          <a:xfrm>
            <a:off x="107504" y="6237312"/>
            <a:ext cx="8928992" cy="504056"/>
          </a:xfrm>
        </p:spPr>
        <p:txBody>
          <a:bodyPr>
            <a:noAutofit/>
          </a:bodyPr>
          <a:lstStyle/>
          <a:p>
            <a:pPr algn="l"/>
            <a:r>
              <a:rPr lang="en-US" altLang="ko-KR" sz="1400" dirty="0" err="1" smtClean="0">
                <a:solidFill>
                  <a:schemeClr val="bg1">
                    <a:lumMod val="65000"/>
                    <a:lumOff val="35000"/>
                  </a:schemeClr>
                </a:solidFill>
              </a:rPr>
              <a:t>Ewald</a:t>
            </a:r>
            <a:r>
              <a:rPr lang="en-US" altLang="ko-KR" sz="1400" dirty="0" smtClean="0">
                <a:solidFill>
                  <a:schemeClr val="bg1">
                    <a:lumMod val="65000"/>
                    <a:lumOff val="35000"/>
                  </a:schemeClr>
                </a:solidFill>
              </a:rPr>
              <a:t> </a:t>
            </a:r>
            <a:r>
              <a:rPr lang="en-US" altLang="ko-KR" sz="1400" dirty="0" err="1" smtClean="0">
                <a:solidFill>
                  <a:schemeClr val="bg1">
                    <a:lumMod val="65000"/>
                    <a:lumOff val="35000"/>
                  </a:schemeClr>
                </a:solidFill>
              </a:rPr>
              <a:t>Hering</a:t>
            </a:r>
            <a:r>
              <a:rPr lang="en-US" altLang="ko-KR" sz="1400" dirty="0" smtClean="0">
                <a:solidFill>
                  <a:schemeClr val="bg1">
                    <a:lumMod val="65000"/>
                    <a:lumOff val="35000"/>
                  </a:schemeClr>
                </a:solidFill>
              </a:rPr>
              <a:t>, “</a:t>
            </a:r>
            <a:r>
              <a:rPr lang="en-US" altLang="ko-KR" sz="1400" dirty="0" err="1" smtClean="0">
                <a:solidFill>
                  <a:schemeClr val="bg1">
                    <a:lumMod val="65000"/>
                    <a:lumOff val="35000"/>
                  </a:schemeClr>
                </a:solidFill>
              </a:rPr>
              <a:t>Hering</a:t>
            </a:r>
            <a:r>
              <a:rPr lang="en-US" altLang="ko-KR" sz="1400" dirty="0" smtClean="0">
                <a:solidFill>
                  <a:schemeClr val="bg1">
                    <a:lumMod val="65000"/>
                    <a:lumOff val="35000"/>
                  </a:schemeClr>
                </a:solidFill>
              </a:rPr>
              <a:t> illusion” (1861)</a:t>
            </a:r>
            <a:r>
              <a:rPr lang="en-US" altLang="ko-KR" sz="1400" dirty="0" smtClean="0">
                <a:solidFill>
                  <a:schemeClr val="tx1">
                    <a:lumMod val="65000"/>
                  </a:schemeClr>
                </a:solidFill>
              </a:rPr>
              <a:t/>
            </a:r>
            <a:br>
              <a:rPr lang="en-US" altLang="ko-KR" sz="1400" dirty="0" smtClean="0">
                <a:solidFill>
                  <a:schemeClr val="tx1">
                    <a:lumMod val="65000"/>
                  </a:schemeClr>
                </a:solidFill>
              </a:rPr>
            </a:br>
            <a:r>
              <a:rPr lang="en-US" altLang="ko-KR" sz="1400" dirty="0" smtClean="0">
                <a:hlinkClick r:id="rId3"/>
              </a:rPr>
              <a:t>http://en.wikipedia.org/wiki/Hering_illusion</a:t>
            </a:r>
            <a:endParaRPr lang="en-US" altLang="ko-KR" sz="1400" dirty="0" smtClean="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직사각형 6"/>
          <p:cNvSpPr/>
          <p:nvPr/>
        </p:nvSpPr>
        <p:spPr>
          <a:xfrm>
            <a:off x="755576" y="116632"/>
            <a:ext cx="7488832" cy="58052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a:xfrm>
            <a:off x="107504" y="6237312"/>
            <a:ext cx="8928992" cy="504056"/>
          </a:xfrm>
        </p:spPr>
        <p:txBody>
          <a:bodyPr>
            <a:noAutofit/>
          </a:bodyPr>
          <a:lstStyle/>
          <a:p>
            <a:pPr algn="l"/>
            <a:r>
              <a:rPr lang="en-US" altLang="ko-KR" sz="1400" dirty="0" err="1" smtClean="0">
                <a:solidFill>
                  <a:schemeClr val="bg1">
                    <a:lumMod val="65000"/>
                    <a:lumOff val="35000"/>
                  </a:schemeClr>
                </a:solidFill>
              </a:rPr>
              <a:t>Ewald</a:t>
            </a:r>
            <a:r>
              <a:rPr lang="en-US" altLang="ko-KR" sz="1400" dirty="0" smtClean="0">
                <a:solidFill>
                  <a:schemeClr val="bg1">
                    <a:lumMod val="65000"/>
                    <a:lumOff val="35000"/>
                  </a:schemeClr>
                </a:solidFill>
              </a:rPr>
              <a:t> </a:t>
            </a:r>
            <a:r>
              <a:rPr lang="en-US" altLang="ko-KR" sz="1400" dirty="0" err="1" smtClean="0">
                <a:solidFill>
                  <a:schemeClr val="bg1">
                    <a:lumMod val="65000"/>
                    <a:lumOff val="35000"/>
                  </a:schemeClr>
                </a:solidFill>
              </a:rPr>
              <a:t>Hering</a:t>
            </a:r>
            <a:r>
              <a:rPr lang="en-US" altLang="ko-KR" sz="1400" dirty="0" smtClean="0">
                <a:solidFill>
                  <a:schemeClr val="bg1">
                    <a:lumMod val="65000"/>
                    <a:lumOff val="35000"/>
                  </a:schemeClr>
                </a:solidFill>
              </a:rPr>
              <a:t>, “</a:t>
            </a:r>
            <a:r>
              <a:rPr lang="en-US" altLang="ko-KR" sz="1400" dirty="0" err="1" smtClean="0">
                <a:solidFill>
                  <a:schemeClr val="bg1">
                    <a:lumMod val="65000"/>
                    <a:lumOff val="35000"/>
                  </a:schemeClr>
                </a:solidFill>
              </a:rPr>
              <a:t>Hering</a:t>
            </a:r>
            <a:r>
              <a:rPr lang="en-US" altLang="ko-KR" sz="1400" dirty="0" smtClean="0">
                <a:solidFill>
                  <a:schemeClr val="bg1">
                    <a:lumMod val="65000"/>
                    <a:lumOff val="35000"/>
                  </a:schemeClr>
                </a:solidFill>
              </a:rPr>
              <a:t> illusion” (1861)</a:t>
            </a:r>
            <a:r>
              <a:rPr lang="en-US" altLang="ko-KR" sz="1400" dirty="0" smtClean="0">
                <a:solidFill>
                  <a:schemeClr val="tx1">
                    <a:lumMod val="65000"/>
                  </a:schemeClr>
                </a:solidFill>
              </a:rPr>
              <a:t/>
            </a:r>
            <a:br>
              <a:rPr lang="en-US" altLang="ko-KR" sz="1400" dirty="0" smtClean="0">
                <a:solidFill>
                  <a:schemeClr val="tx1">
                    <a:lumMod val="65000"/>
                  </a:schemeClr>
                </a:solidFill>
              </a:rPr>
            </a:br>
            <a:r>
              <a:rPr lang="en-US" altLang="ko-KR" sz="1400" dirty="0" smtClean="0">
                <a:hlinkClick r:id="rId3"/>
              </a:rPr>
              <a:t>http://en.wikipedia.org/wiki/Hering_illusion</a:t>
            </a:r>
            <a:endParaRPr lang="en-US" altLang="ko-KR" sz="1400" dirty="0" smtClean="0">
              <a:solidFill>
                <a:schemeClr val="tx1"/>
              </a:solidFill>
            </a:endParaRPr>
          </a:p>
        </p:txBody>
      </p:sp>
      <p:pic>
        <p:nvPicPr>
          <p:cNvPr id="44034" name="Picture 2" descr="File:Hering illusion.svg"/>
          <p:cNvPicPr>
            <a:picLocks noChangeAspect="1" noChangeArrowheads="1"/>
          </p:cNvPicPr>
          <p:nvPr/>
        </p:nvPicPr>
        <p:blipFill>
          <a:blip r:embed="rId4" cstate="print"/>
          <a:srcRect/>
          <a:stretch>
            <a:fillRect/>
          </a:stretch>
        </p:blipFill>
        <p:spPr bwMode="auto">
          <a:xfrm>
            <a:off x="2699792" y="188640"/>
            <a:ext cx="3600400" cy="5616624"/>
          </a:xfrm>
          <a:prstGeom prst="rect">
            <a:avLst/>
          </a:prstGeom>
          <a:noFill/>
        </p:spPr>
      </p:pic>
      <p:cxnSp>
        <p:nvCxnSpPr>
          <p:cNvPr id="10" name="직선 연결선 9"/>
          <p:cNvCxnSpPr/>
          <p:nvPr/>
        </p:nvCxnSpPr>
        <p:spPr>
          <a:xfrm rot="5400000">
            <a:off x="1259632" y="2996952"/>
            <a:ext cx="561662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직선 연결선 10"/>
          <p:cNvCxnSpPr/>
          <p:nvPr/>
        </p:nvCxnSpPr>
        <p:spPr>
          <a:xfrm rot="5400000">
            <a:off x="2123727" y="2996952"/>
            <a:ext cx="5616624"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사용자 지정 1">
      <a:dk1>
        <a:srgbClr val="FFFFFF"/>
      </a:dk1>
      <a:lt1>
        <a:srgbClr val="000000"/>
      </a:lt1>
      <a:dk2>
        <a:srgbClr val="FFFFFF"/>
      </a:dk2>
      <a:lt2>
        <a:srgbClr val="1F497D"/>
      </a:lt2>
      <a:accent1>
        <a:srgbClr val="92D050"/>
      </a:accent1>
      <a:accent2>
        <a:srgbClr val="C0504D"/>
      </a:accent2>
      <a:accent3>
        <a:srgbClr val="9BBB59"/>
      </a:accent3>
      <a:accent4>
        <a:srgbClr val="8064A2"/>
      </a:accent4>
      <a:accent5>
        <a:srgbClr val="4BACC6"/>
      </a:accent5>
      <a:accent6>
        <a:srgbClr val="F79646"/>
      </a:accent6>
      <a:hlink>
        <a:srgbClr val="8DB3E2"/>
      </a:hlink>
      <a:folHlink>
        <a:srgbClr val="8DB3E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9391</TotalTime>
  <Words>1070</Words>
  <Application>Microsoft Office PowerPoint</Application>
  <PresentationFormat>화면 슬라이드 쇼(4:3)</PresentationFormat>
  <Paragraphs>223</Paragraphs>
  <Slides>66</Slides>
  <Notes>66</Notes>
  <HiddenSlides>0</HiddenSlides>
  <MMClips>2</MMClips>
  <ScaleCrop>false</ScaleCrop>
  <HeadingPairs>
    <vt:vector size="4" baseType="variant">
      <vt:variant>
        <vt:lpstr>테마</vt:lpstr>
      </vt:variant>
      <vt:variant>
        <vt:i4>1</vt:i4>
      </vt:variant>
      <vt:variant>
        <vt:lpstr>슬라이드 제목</vt:lpstr>
      </vt:variant>
      <vt:variant>
        <vt:i4>66</vt:i4>
      </vt:variant>
    </vt:vector>
  </HeadingPairs>
  <TitlesOfParts>
    <vt:vector size="67" baseType="lpstr">
      <vt:lpstr>Office 테마</vt:lpstr>
      <vt:lpstr>Seeing UX through the Lens of Evolution:  Unleash the superpowers inside of users’ mind!</vt:lpstr>
      <vt:lpstr>What is common between all of them?  Infectious disease Airports World Wide Web Human Brain Social Relationships</vt:lpstr>
      <vt:lpstr> Albert-Laszlo Barabasi, “Linked: How Everything is Connected to Everything Else and What It Means” (2003)</vt:lpstr>
      <vt:lpstr> Albert-Laszlo Barabasi, “Linked: How Everything is Connected to Everything Else and What It Means” (2003)</vt:lpstr>
      <vt:lpstr>There could be many lenses:</vt:lpstr>
      <vt:lpstr>Each lens provides an unique way of seeing and thinking to designers.  The more the better :-)</vt:lpstr>
      <vt:lpstr>I’ll talk about what we can discover with the lens of evolution:  What evolution tells? How should we utilize it?</vt:lpstr>
      <vt:lpstr>Ewald Hering, “Hering illusion” (1861) http://en.wikipedia.org/wiki/Hering_illusion</vt:lpstr>
      <vt:lpstr>Ewald Hering, “Hering illusion” (1861) http://en.wikipedia.org/wiki/Hering_illusion</vt:lpstr>
      <vt:lpstr>Edward H. Adelson, “Checkershadow Illusion” (1995) http://web.mit.edu/persci/people/adelson/checkershadow_illusion.html</vt:lpstr>
      <vt:lpstr>Edward H. Adelson, “Checkershadow Illusion” (1995) http://web.mit.edu/persci/people/adelson/checkershadow_illusion.html</vt:lpstr>
      <vt:lpstr>Edward H. Adelson, “Checkershadow Illusion” (1995) http://web.mit.edu/persci/people/adelson/checkershadow_illusion.html</vt:lpstr>
      <vt:lpstr>Edward H. Adelson, “Checkershadow Illusion” (1995) http://web.mit.edu/persci/people/adelson/checkershadow_illusion.html</vt:lpstr>
      <vt:lpstr>Akiyoshi Kitaoka, “Rotating Snakes” (2003)  http://www.psy.ritsumei.ac.jp/~akitaoka/rotsnakes12e.html</vt:lpstr>
      <vt:lpstr>Akiyoshi Kitaoka, “Rotating Snakes” (2003)  http://www.psy.ritsumei.ac.jp/~akitaoka/rotsnakes12e.html</vt:lpstr>
      <vt:lpstr>There are thousands of these.</vt:lpstr>
      <vt:lpstr>There is something weird in your eyes.</vt:lpstr>
      <vt:lpstr>…and in your users’ eyes.</vt:lpstr>
      <vt:lpstr>Not only eyes, but also ears.</vt:lpstr>
      <vt:lpstr>H. McGurk, J. MacDonald, "Hearing lips and seeing voices," Nature, Vol 264(5588), pp. 746–748(1976) http://www.youtube.com/watch?v=aFPtc8BVdJk</vt:lpstr>
      <vt:lpstr>What about thinking and reasoning? Are they somewhat broken, too?</vt:lpstr>
      <vt:lpstr>If there is a “D” on one side of the card, then there is a “3” on the other side.  Each of the following cards has a letter on one side and a number on the other. Indicate only the card(s) you definitely need to turn over to see if the rule has been violated.</vt:lpstr>
      <vt:lpstr>If there is a “D” on one side of the card, then there is a “3” on the other side.  Each of the following cards has a letter on one side and a number on the other. Indicate only the card(s) you definitely need to turn over to see if the rule has been violated.</vt:lpstr>
      <vt:lpstr>It’s a simple propositional logic:  D  3  The only logical falsity:  D &amp; not 3</vt:lpstr>
      <vt:lpstr>You are not the only one. Only about 10% of the participants select the right cards.</vt:lpstr>
      <vt:lpstr>These are illusions, errors and/or biases. Our minds are somewhat broken.</vt:lpstr>
      <vt:lpstr>“I knew it! That explains why my users are so stupid!”</vt:lpstr>
      <vt:lpstr>Depressed?         You don’t have to.</vt:lpstr>
      <vt:lpstr>The conclusion above could be changed radically with the lens of evolution:  These are not illusions, bias and/or errors but superpowers. </vt:lpstr>
      <vt:lpstr>#1  We can see the future.</vt:lpstr>
      <vt:lpstr>We need to see future anyway.</vt:lpstr>
      <vt:lpstr>But how?</vt:lpstr>
      <vt:lpstr>슬라이드 33</vt:lpstr>
      <vt:lpstr>슬라이드 34</vt:lpstr>
      <vt:lpstr>Ewald Hering, “Hering illusion” (1861) http://en.wikipedia.org/wiki/Hering_illusion</vt:lpstr>
      <vt:lpstr>Most visual illusions occur because of artificial, unnatural inputs. So, don’t blame your eyes.</vt:lpstr>
      <vt:lpstr>#2  We unconsciously use visual cues to improve speech recognition.</vt:lpstr>
      <vt:lpstr>H. McGurk, J. MacDonald, "Hearing lips and seeing voices," Nature, Vol 264(5588), pp. 746–748(1976) http://www.youtube.com/watch?v=aFPtc8BVdJk</vt:lpstr>
      <vt:lpstr>McGurk effect occurs because of artificial, unnatural inputs.</vt:lpstr>
      <vt:lpstr>#3  We automatically select appropriate mode of computation for a given situation.</vt:lpstr>
      <vt:lpstr>If there is a “D” on one side of the card, then there is a “3” on the other side.  Each of the following cards has a letter on one side and a number on the other. Indicate only the card(s) you definitely need to turn over to see if the rule has been violated.</vt:lpstr>
      <vt:lpstr>“If you borrow my car, then you have to fill up the tank with gas.”  Indicate only the card(s) you definitely need to turn over to see if the rule has been violated. </vt:lpstr>
      <vt:lpstr>Our mind doesn’t work well with abstract propositional logic:  P  Q  Logical falsity: P &amp; not Q</vt:lpstr>
      <vt:lpstr>But it works well with cheater detecting situation:  If you take the benefit, then you have to pay the cost.  Logical falsity: Benefit taken and cost not paid.</vt:lpstr>
      <vt:lpstr>Difficulty with a propositional logic disappears when we dealing with natural, appropriate situation.</vt:lpstr>
      <vt:lpstr>General conclusion:</vt:lpstr>
      <vt:lpstr>Briefly?  The mind is designed to deal with complexity of the world.</vt:lpstr>
      <vt:lpstr>What does it tell about design?</vt:lpstr>
      <vt:lpstr>Some applications?</vt:lpstr>
      <vt:lpstr>According to Edward Tufte, information visualization guru, we should minimize non-data-ink.</vt:lpstr>
      <vt:lpstr>슬라이드 51</vt:lpstr>
      <vt:lpstr>But sometimes, non-data-ink is data-ink.</vt:lpstr>
      <vt:lpstr>Colin Ware, “Information Visualization – Perception for Design” (2004) http://en.wikipedia.org/wiki/Hering_illusion</vt:lpstr>
      <vt:lpstr>Colin Ware, “Information Visualization – Perception for Design” (2004) http://en.wikipedia.org/wiki/Hering_illusion</vt:lpstr>
      <vt:lpstr> J. J. Gibson, “The Ecological Approach to Visual Perception” (1979)</vt:lpstr>
      <vt:lpstr>Or we can save lives with visual illusion.</vt:lpstr>
      <vt:lpstr>Optical Speed Bar - Alternatives to Speed Cameras Prove Effective (2007) http://www.wired.com/autopia/2007/07/alternatives-to/</vt:lpstr>
      <vt:lpstr>“Optical speed bars are spaced to give the impression that a car is traveling at a faster speed than it actually is.  Results from the study show that drivers slowed 4 to 12 percent when encountering the bars.”</vt:lpstr>
      <vt:lpstr>I think these are only beginning.   With profound understanding of human mind, we can design “things that makes us super-smart.” ;-)</vt:lpstr>
      <vt:lpstr>There are whole new superpowers waiting to be exploited in our mind.</vt:lpstr>
      <vt:lpstr>There are stunning discoveries waiting to be applied and tested.</vt:lpstr>
      <vt:lpstr>“So what? We are designers, not scientists.”</vt:lpstr>
      <vt:lpstr>Whenever we design something we are making hypotheses.  Whenever we release services/products we are performing experiments to support or disprove hypotheses.  E.g. A/B Test is a controlled experiment.</vt:lpstr>
      <vt:lpstr>Wouldn’t it be great if we have some place to discuss these things?</vt:lpstr>
      <vt:lpstr>Please let me invite you:   http://groups.google.com/group/aepdg (Applied EP Discussion Group)   There’s nothing there yet and I don’t know what can we do.  But who knows? It could be a start of something.</vt:lpstr>
      <vt:lpstr>Thank you!</vt:lpstr>
    </vt:vector>
  </TitlesOfParts>
  <Company>J</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 of UX</dc:title>
  <dc:creator>Alan Kang</dc:creator>
  <cp:lastModifiedBy>cat</cp:lastModifiedBy>
  <cp:revision>667</cp:revision>
  <dcterms:created xsi:type="dcterms:W3CDTF">2009-05-17T05:28:48Z</dcterms:created>
  <dcterms:modified xsi:type="dcterms:W3CDTF">2010-11-08T06:32:51Z</dcterms:modified>
</cp:coreProperties>
</file>