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Masters/slideMaster8.xml" ContentType="application/vnd.openxmlformats-officedocument.presentationml.slideMaster+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slideLayouts/slideLayout18.xml" ContentType="application/vnd.openxmlformats-officedocument.presentationml.slideLayout+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slides/slide38.xml" ContentType="application/vnd.openxmlformats-officedocument.presentationml.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notesSlides/notesSlide18.xml" ContentType="application/vnd.openxmlformats-officedocument.presentationml.notesSlide+xml"/>
  <Override PartName="/ppt/notesSlides/notesSlide65.xml" ContentType="application/vnd.openxmlformats-officedocument.presentationml.notesSlide+xml"/>
  <Override PartName="/ppt/slides/slide41.xml" ContentType="application/vnd.openxmlformats-officedocument.presentationml.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30.xml" ContentType="application/vnd.openxmlformats-officedocument.presentationml.slide+xml"/>
  <Override PartName="/ppt/slideLayouts/slideLayout40.xml" ContentType="application/vnd.openxmlformats-officedocument.presentationml.slideLayou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48.xml" ContentType="application/vnd.openxmlformats-officedocument.presentationml.slide+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notesSlides/notesSlide53.xml" ContentType="application/vnd.openxmlformats-officedocument.presentationml.notesSlide+xml"/>
  <Override PartName="/ppt/slides/slide40.xml" ContentType="application/vnd.openxmlformats-officedocument.presentationml.slide+xml"/>
  <Override PartName="/ppt/slideLayouts/slideLayout50.xml" ContentType="application/vnd.openxmlformats-officedocument.presentationml.slideLayout+xml"/>
  <Override PartName="/ppt/notesSlides/notesSlide42.xml" ContentType="application/vnd.openxmlformats-officedocument.presentationml.notesSlide+xml"/>
  <Override PartName="/ppt/slideMasters/slideMaster9.xml" ContentType="application/vnd.openxmlformats-officedocument.presentationml.slideMaster+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gif" ContentType="image/gif"/>
  <Override PartName="/ppt/slideLayouts/slideLayout99.xml" ContentType="application/vnd.openxmlformats-officedocument.presentationml.slideLayou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notesSlides/notesSlide61.xml" ContentType="application/vnd.openxmlformats-officedocument.presentationml.notesSlide+xml"/>
  <Override PartName="/ppt/slideLayouts/slideLayout100.xml" ContentType="application/vnd.openxmlformats-officedocument.presentationml.slideLayout+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 id="2147483727" r:id="rId6"/>
    <p:sldMasterId id="2147483744" r:id="rId7"/>
    <p:sldMasterId id="2147483761" r:id="rId8"/>
    <p:sldMasterId id="2147483778" r:id="rId9"/>
    <p:sldMasterId id="2147483795" r:id="rId10"/>
    <p:sldMasterId id="2147483812" r:id="rId11"/>
    <p:sldMasterId id="2147483829" r:id="rId12"/>
    <p:sldMasterId id="2147483846" r:id="rId13"/>
  </p:sldMasterIdLst>
  <p:notesMasterIdLst>
    <p:notesMasterId r:id="rId82"/>
  </p:notesMasterIdLst>
  <p:handoutMasterIdLst>
    <p:handoutMasterId r:id="rId83"/>
  </p:handoutMasterIdLst>
  <p:sldIdLst>
    <p:sldId id="256" r:id="rId14"/>
    <p:sldId id="257" r:id="rId15"/>
    <p:sldId id="315" r:id="rId16"/>
    <p:sldId id="373" r:id="rId17"/>
    <p:sldId id="295" r:id="rId18"/>
    <p:sldId id="300" r:id="rId19"/>
    <p:sldId id="302" r:id="rId20"/>
    <p:sldId id="296" r:id="rId21"/>
    <p:sldId id="298" r:id="rId22"/>
    <p:sldId id="303" r:id="rId23"/>
    <p:sldId id="316" r:id="rId24"/>
    <p:sldId id="304" r:id="rId25"/>
    <p:sldId id="305" r:id="rId26"/>
    <p:sldId id="306" r:id="rId27"/>
    <p:sldId id="308" r:id="rId28"/>
    <p:sldId id="307" r:id="rId29"/>
    <p:sldId id="317" r:id="rId30"/>
    <p:sldId id="309" r:id="rId31"/>
    <p:sldId id="310" r:id="rId32"/>
    <p:sldId id="311" r:id="rId33"/>
    <p:sldId id="312" r:id="rId34"/>
    <p:sldId id="318" r:id="rId35"/>
    <p:sldId id="319" r:id="rId36"/>
    <p:sldId id="320" r:id="rId37"/>
    <p:sldId id="321" r:id="rId38"/>
    <p:sldId id="322" r:id="rId39"/>
    <p:sldId id="323" r:id="rId40"/>
    <p:sldId id="324" r:id="rId41"/>
    <p:sldId id="325" r:id="rId42"/>
    <p:sldId id="326" r:id="rId43"/>
    <p:sldId id="327" r:id="rId44"/>
    <p:sldId id="328" r:id="rId45"/>
    <p:sldId id="329" r:id="rId46"/>
    <p:sldId id="330" r:id="rId47"/>
    <p:sldId id="332" r:id="rId48"/>
    <p:sldId id="331" r:id="rId49"/>
    <p:sldId id="333" r:id="rId50"/>
    <p:sldId id="334" r:id="rId51"/>
    <p:sldId id="335" r:id="rId52"/>
    <p:sldId id="337" r:id="rId53"/>
    <p:sldId id="338" r:id="rId54"/>
    <p:sldId id="339" r:id="rId55"/>
    <p:sldId id="351" r:id="rId56"/>
    <p:sldId id="340" r:id="rId57"/>
    <p:sldId id="343" r:id="rId58"/>
    <p:sldId id="354" r:id="rId59"/>
    <p:sldId id="355" r:id="rId60"/>
    <p:sldId id="357" r:id="rId61"/>
    <p:sldId id="356" r:id="rId62"/>
    <p:sldId id="359" r:id="rId63"/>
    <p:sldId id="346" r:id="rId64"/>
    <p:sldId id="360" r:id="rId65"/>
    <p:sldId id="361" r:id="rId66"/>
    <p:sldId id="362" r:id="rId67"/>
    <p:sldId id="363" r:id="rId68"/>
    <p:sldId id="345" r:id="rId69"/>
    <p:sldId id="364" r:id="rId70"/>
    <p:sldId id="365" r:id="rId71"/>
    <p:sldId id="366" r:id="rId72"/>
    <p:sldId id="367" r:id="rId73"/>
    <p:sldId id="368" r:id="rId74"/>
    <p:sldId id="352" r:id="rId75"/>
    <p:sldId id="341" r:id="rId76"/>
    <p:sldId id="369" r:id="rId77"/>
    <p:sldId id="370" r:id="rId78"/>
    <p:sldId id="371" r:id="rId79"/>
    <p:sldId id="372" r:id="rId80"/>
    <p:sldId id="271" r:id="rId81"/>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161D32"/>
    <a:srgbClr val="000000"/>
    <a:srgbClr val="FFFFFF"/>
    <a:srgbClr val="2E59B0"/>
    <a:srgbClr val="0066FF"/>
    <a:srgbClr val="2B395F"/>
    <a:srgbClr val="FFFFB9"/>
    <a:srgbClr val="F8C37C"/>
    <a:srgbClr val="D39D5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865" autoAdjust="0"/>
    <p:restoredTop sz="96105" autoAdjust="0"/>
  </p:normalViewPr>
  <p:slideViewPr>
    <p:cSldViewPr snapToObjects="1">
      <p:cViewPr>
        <p:scale>
          <a:sx n="90" d="100"/>
          <a:sy n="90" d="100"/>
        </p:scale>
        <p:origin x="-78" y="810"/>
      </p:cViewPr>
      <p:guideLst>
        <p:guide orient="horz" pos="144"/>
        <p:guide orient="horz" pos="895"/>
        <p:guide orient="horz" pos="1471"/>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1277"/>
    </p:cViewPr>
  </p:sorterViewPr>
  <p:notesViewPr>
    <p:cSldViewPr snapToObjects="1"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slide" Target="slides/slide42.xml"/><Relationship Id="rId63" Type="http://schemas.openxmlformats.org/officeDocument/2006/relationships/slide" Target="slides/slide50.xml"/><Relationship Id="rId68" Type="http://schemas.openxmlformats.org/officeDocument/2006/relationships/slide" Target="slides/slide55.xml"/><Relationship Id="rId76" Type="http://schemas.openxmlformats.org/officeDocument/2006/relationships/slide" Target="slides/slide63.xml"/><Relationship Id="rId84" Type="http://schemas.openxmlformats.org/officeDocument/2006/relationships/presProps" Target="presProps.xml"/><Relationship Id="rId7" Type="http://schemas.openxmlformats.org/officeDocument/2006/relationships/slideMaster" Target="slideMasters/slideMaster4.xml"/><Relationship Id="rId71" Type="http://schemas.openxmlformats.org/officeDocument/2006/relationships/slide" Target="slides/slide58.xml"/><Relationship Id="rId2" Type="http://schemas.openxmlformats.org/officeDocument/2006/relationships/customXml" Target="../customXml/item2.xml"/><Relationship Id="rId16" Type="http://schemas.openxmlformats.org/officeDocument/2006/relationships/slide" Target="slides/slide3.xml"/><Relationship Id="rId29" Type="http://schemas.openxmlformats.org/officeDocument/2006/relationships/slide" Target="slides/slide16.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slide" Target="slides/slide66.xml"/><Relationship Id="rId87" Type="http://schemas.openxmlformats.org/officeDocument/2006/relationships/tableStyles" Target="tableStyles.xml"/><Relationship Id="rId5" Type="http://schemas.openxmlformats.org/officeDocument/2006/relationships/slideMaster" Target="slideMasters/slideMaster2.xml"/><Relationship Id="rId61" Type="http://schemas.openxmlformats.org/officeDocument/2006/relationships/slide" Target="slides/slide48.xml"/><Relationship Id="rId82" Type="http://schemas.openxmlformats.org/officeDocument/2006/relationships/notesMaster" Target="notesMasters/notesMaster1.xml"/><Relationship Id="rId19"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slide" Target="slides/slide64.xml"/><Relationship Id="rId8" Type="http://schemas.openxmlformats.org/officeDocument/2006/relationships/slideMaster" Target="slideMasters/slideMaster5.xml"/><Relationship Id="rId51" Type="http://schemas.openxmlformats.org/officeDocument/2006/relationships/slide" Target="slides/slide38.xml"/><Relationship Id="rId72" Type="http://schemas.openxmlformats.org/officeDocument/2006/relationships/slide" Target="slides/slide59.xml"/><Relationship Id="rId80" Type="http://schemas.openxmlformats.org/officeDocument/2006/relationships/slide" Target="slides/slide67.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slide" Target="slides/slide62.xml"/><Relationship Id="rId83"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7.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slide" Target="slides/slide65.xml"/><Relationship Id="rId81" Type="http://schemas.openxmlformats.org/officeDocument/2006/relationships/slide" Target="slides/slide68.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3/11/2009</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3/11/2009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12</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13</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18</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19</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20</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23</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24</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25</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29</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30</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31</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34</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35</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36</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39</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40</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41</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44</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lgn="r" defTabSz="914363" rtl="0"/>
            <a:fld id="{8B263312-38AA-4E1E-B2B5-0F8F122B24FE}" type="slidenum">
              <a:rPr lang="en-US" sz="1200" kern="1200">
                <a:solidFill>
                  <a:prstClr val="black"/>
                </a:solidFill>
                <a:latin typeface="맑은 고딕"/>
                <a:ea typeface="+mn-ea"/>
                <a:cs typeface="+mn-cs"/>
              </a:rPr>
              <a:pPr algn="r" defTabSz="914363" rtl="0"/>
              <a:t>45</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46</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47</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48</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49</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50</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lgn="r" defTabSz="914363" rtl="0"/>
            <a:fld id="{8B263312-38AA-4E1E-B2B5-0F8F122B24FE}" type="slidenum">
              <a:rPr lang="en-US" sz="1200" kern="1200">
                <a:solidFill>
                  <a:prstClr val="black"/>
                </a:solidFill>
                <a:latin typeface="맑은 고딕"/>
                <a:ea typeface="+mn-ea"/>
                <a:cs typeface="+mn-cs"/>
              </a:rPr>
              <a:pPr algn="r" defTabSz="914363" rtl="0"/>
              <a:t>51</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52</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53</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54</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55</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lgn="r" defTabSz="914363" rtl="0"/>
            <a:fld id="{8B263312-38AA-4E1E-B2B5-0F8F122B24FE}" type="slidenum">
              <a:rPr lang="en-US" sz="1200" kern="1200">
                <a:solidFill>
                  <a:prstClr val="black"/>
                </a:solidFill>
                <a:latin typeface="맑은 고딕"/>
                <a:ea typeface="+mn-ea"/>
                <a:cs typeface="+mn-cs"/>
              </a:rPr>
              <a:pPr algn="r" defTabSz="914363" rtl="0"/>
              <a:t>56</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57</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3:18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58</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59</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60</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61</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pPr algn="r" defTabSz="914363" rtl="0"/>
            <a:fld id="{8B263312-38AA-4E1E-B2B5-0F8F122B24FE}" type="slidenum">
              <a:rPr lang="en-US" sz="1200" kern="1200">
                <a:solidFill>
                  <a:prstClr val="black"/>
                </a:solidFill>
                <a:latin typeface="맑은 고딕"/>
                <a:ea typeface="+mn-ea"/>
                <a:cs typeface="+mn-cs"/>
              </a:rPr>
              <a:pPr algn="r" defTabSz="914363" rtl="0"/>
              <a:t>62</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63</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64</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65</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66</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12:36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67</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lgn="l" defTabSz="914363" rtl="0"/>
            <a:endParaRPr lang="en-US" sz="1200" kern="1200" dirty="0">
              <a:solidFill>
                <a:prstClr val="black"/>
              </a:solidFill>
              <a:latin typeface="맑은 고딕"/>
              <a:ea typeface="+mn-ea"/>
              <a:cs typeface="+mn-cs"/>
            </a:endParaRPr>
          </a:p>
        </p:txBody>
      </p:sp>
      <p:sp>
        <p:nvSpPr>
          <p:cNvPr id="5" name="Date Placeholder 4"/>
          <p:cNvSpPr>
            <a:spLocks noGrp="1"/>
          </p:cNvSpPr>
          <p:nvPr>
            <p:ph type="dt" idx="11"/>
          </p:nvPr>
        </p:nvSpPr>
        <p:spPr/>
        <p:txBody>
          <a:bodyPr/>
          <a:lstStyle/>
          <a:p>
            <a:pPr algn="r" defTabSz="914363" rtl="0"/>
            <a:fld id="{81331B57-0BE5-4F82-AA58-76F53EFF3ADA}" type="datetime8">
              <a:rPr lang="en-US" sz="1200" kern="1200">
                <a:solidFill>
                  <a:prstClr val="black"/>
                </a:solidFill>
                <a:latin typeface="맑은 고딕"/>
                <a:ea typeface="+mn-ea"/>
                <a:cs typeface="+mn-cs"/>
              </a:rPr>
              <a:pPr algn="r" defTabSz="914363" rtl="0"/>
              <a:t>3/11/2009 12:35 PM</a:t>
            </a:fld>
            <a:endParaRPr lang="en-US" sz="1200" kern="1200">
              <a:solidFill>
                <a:prstClr val="black"/>
              </a:solidFill>
              <a:latin typeface="맑은 고딕"/>
              <a:ea typeface="+mn-ea"/>
              <a:cs typeface="+mn-cs"/>
            </a:endParaRPr>
          </a:p>
        </p:txBody>
      </p:sp>
      <p:sp>
        <p:nvSpPr>
          <p:cNvPr id="6" name="Footer Placeholder 5"/>
          <p:cNvSpPr>
            <a:spLocks noGrp="1"/>
          </p:cNvSpPr>
          <p:nvPr>
            <p:ph type="ftr" sz="quarter" idx="12"/>
          </p:nvPr>
        </p:nvSpPr>
        <p:spPr/>
        <p:txBody>
          <a:bodyPr/>
          <a:lstStyle/>
          <a:p>
            <a:pPr algn="l" defTabSz="914363" rtl="0"/>
            <a:r>
              <a:rPr lang="en-US" sz="1200" kern="1200">
                <a:solidFill>
                  <a:srgbClr val="000000"/>
                </a:solidFill>
                <a:latin typeface="맑은 고딕"/>
                <a:ea typeface="+mn-ea"/>
                <a:cs typeface="+mn-cs"/>
              </a:rPr>
              <a:t>© 2007 Microsoft Corporation. All rights reserved. Microsoft, Windows, Windows Vista and other product names are or may be registered trademarks and/or trademarks in the U.S. and/or other countries.</a:t>
            </a:r>
          </a:p>
          <a:p>
            <a:pPr algn="l" defTabSz="914363" rtl="0"/>
            <a:r>
              <a:rPr lang="en-US" sz="1200" kern="1200">
                <a:solidFill>
                  <a:srgbClr val="000000"/>
                </a:solidFill>
                <a:latin typeface="맑은 고딕"/>
                <a:ea typeface="+mn-ea"/>
                <a:cs typeface="+mn-cs"/>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1200" kern="1200">
                <a:solidFill>
                  <a:srgbClr val="000000"/>
                </a:solidFill>
                <a:latin typeface="맑은 고딕"/>
                <a:ea typeface="+mn-ea"/>
                <a:cs typeface="+mn-cs"/>
              </a:rPr>
            </a:br>
            <a:r>
              <a:rPr lang="en-US" sz="1200" kern="1200">
                <a:solidFill>
                  <a:srgbClr val="000000"/>
                </a:solidFill>
                <a:latin typeface="맑은 고딕"/>
                <a:ea typeface="+mn-ea"/>
                <a:cs typeface="+mn-cs"/>
              </a:rPr>
              <a:t>MICROSOFT MAKES NO WARRANTIES, EXPRESS, IMPLIED OR STATUTORY, AS TO THE INFORMATION IN THIS PRESENTATION.</a:t>
            </a:r>
          </a:p>
          <a:p>
            <a:pPr algn="l" defTabSz="914363" rtl="0"/>
            <a:endParaRPr lang="en-US" sz="1200" kern="1200" dirty="0">
              <a:solidFill>
                <a:prstClr val="black"/>
              </a:solidFill>
              <a:latin typeface="맑은 고딕"/>
              <a:ea typeface="+mn-ea"/>
              <a:cs typeface="+mn-cs"/>
            </a:endParaRPr>
          </a:p>
        </p:txBody>
      </p:sp>
      <p:sp>
        <p:nvSpPr>
          <p:cNvPr id="7" name="Slide Number Placeholder 6"/>
          <p:cNvSpPr>
            <a:spLocks noGrp="1"/>
          </p:cNvSpPr>
          <p:nvPr>
            <p:ph type="sldNum" sz="quarter" idx="13"/>
          </p:nvPr>
        </p:nvSpPr>
        <p:spPr/>
        <p:txBody>
          <a:bodyPr/>
          <a:lstStyle/>
          <a:p>
            <a:pPr algn="r" defTabSz="914363" rtl="0"/>
            <a:fld id="{EC87E0CF-87F6-4B58-B8B8-DCAB2DAAF3CA}" type="slidenum">
              <a:rPr lang="en-US" sz="1200" kern="1200">
                <a:solidFill>
                  <a:prstClr val="black"/>
                </a:solidFill>
                <a:latin typeface="맑은 고딕"/>
                <a:ea typeface="+mn-ea"/>
                <a:cs typeface="+mn-cs"/>
              </a:rPr>
              <a:pPr algn="r" defTabSz="914363" rtl="0"/>
              <a:t>7</a:t>
            </a:fld>
            <a:endParaRPr lang="en-US" sz="1200" kern="1200" dirty="0">
              <a:solidFill>
                <a:prstClr val="black"/>
              </a:solidFill>
              <a:latin typeface="맑은 고딕"/>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3/11/2009 12:35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8.xml"/><Relationship Id="rId4" Type="http://schemas.openxmlformats.org/officeDocument/2006/relationships/image" Target="../media/image5.png"/></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9.xml"/><Relationship Id="rId4" Type="http://schemas.openxmlformats.org/officeDocument/2006/relationships/image" Target="../media/image6.png"/></Relationships>
</file>

<file path=ppt/slideLayouts/_rels/slideLayout1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9.xml"/><Relationship Id="rId4" Type="http://schemas.openxmlformats.org/officeDocument/2006/relationships/image" Target="../media/image5.png"/></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0.xml"/><Relationship Id="rId4" Type="http://schemas.openxmlformats.org/officeDocument/2006/relationships/image" Target="../media/image6.png"/></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0.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0.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0.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10.xml"/></Relationships>
</file>

<file path=ppt/slideLayouts/_rels/slideLayout1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0.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0.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0.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0.xml"/><Relationship Id="rId4" Type="http://schemas.openxmlformats.org/officeDocument/2006/relationships/image" Target="../media/image5.png"/></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6.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5.xml"/><Relationship Id="rId4" Type="http://schemas.openxmlformats.org/officeDocument/2006/relationships/image" Target="../media/image6.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5.xml"/><Relationship Id="rId4" Type="http://schemas.openxmlformats.org/officeDocument/2006/relationships/image" Target="../media/image5.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6.xml"/><Relationship Id="rId4" Type="http://schemas.openxmlformats.org/officeDocument/2006/relationships/image" Target="../media/image6.png"/></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6.xml"/><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7.xml"/><Relationship Id="rId4" Type="http://schemas.openxmlformats.org/officeDocument/2006/relationships/image" Target="../media/image6.png"/></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jpeg"/><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7.xml"/><Relationship Id="rId4" Type="http://schemas.openxmlformats.org/officeDocument/2006/relationships/image" Target="../media/image5.png"/></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8.xml"/><Relationship Id="rId4" Type="http://schemas.openxmlformats.org/officeDocument/2006/relationships/image" Target="../media/image6.png"/></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fld id="{E15B13BA-E7DF-49C8-B4F5-1728475FAA9F}" type="slidenum">
              <a:rPr lang="en-US" sz="1200" smtClean="0">
                <a:solidFill>
                  <a:schemeClr val="tx1">
                    <a:lumMod val="50000"/>
                    <a:lumOff val="50000"/>
                  </a:schemeClr>
                </a:solidFill>
              </a:rPr>
              <a:pPr/>
              <a:t>‹#›</a:t>
            </a:fld>
            <a:endParaRPr lang="en-US" sz="1200" dirty="0">
              <a:solidFill>
                <a:schemeClr val="tx1">
                  <a:lumMod val="50000"/>
                  <a:lumOff val="50000"/>
                </a:schemeClr>
              </a:solidFill>
            </a:endParaRPr>
          </a:p>
        </p:txBody>
      </p:sp>
    </p:spTree>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3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4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5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fld id="{E15B13BA-E7DF-49C8-B4F5-1728475FAA9F}" type="slidenum">
              <a:rPr lang="en-US" sz="1400" b="1" smtClean="0">
                <a:solidFill>
                  <a:schemeClr val="bg1"/>
                </a:solidFill>
              </a:rPr>
              <a:pPr/>
              <a:t>‹#›</a:t>
            </a:fld>
            <a:endParaRPr lang="en-US" sz="1400" b="1" dirty="0">
              <a:solidFill>
                <a:schemeClr val="bg1"/>
              </a:solidFill>
            </a:endParaRPr>
          </a:p>
        </p:txBody>
      </p:sp>
    </p:spTree>
  </p:cSld>
  <p:clrMapOvr>
    <a:masterClrMapping/>
  </p:clrMapOvr>
  <p:transition>
    <p:fad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8" name="TextBox 7"/>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10" name="TextBox 9"/>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5" name="Picture 4"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7" name="TextBox 6"/>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_only_blank_bot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descr="ie8_h1_bL_r.png"/>
          <p:cNvPicPr>
            <a:picLocks noChangeAspect="1"/>
          </p:cNvPicPr>
          <p:nvPr userDrawn="1"/>
        </p:nvPicPr>
        <p:blipFill>
          <a:blip r:embed="rId2" cstate="email"/>
          <a:stretch>
            <a:fillRect/>
          </a:stretch>
        </p:blipFill>
        <p:spPr>
          <a:xfrm>
            <a:off x="7213599" y="6258191"/>
            <a:ext cx="1759707" cy="282662"/>
          </a:xfrm>
          <a:prstGeom prst="rect">
            <a:avLst/>
          </a:prstGeom>
        </p:spPr>
      </p:pic>
      <p:sp>
        <p:nvSpPr>
          <p:cNvPr id="6" name="TextBox 5"/>
          <p:cNvSpPr txBox="1"/>
          <p:nvPr userDrawn="1"/>
        </p:nvSpPr>
        <p:spPr>
          <a:xfrm>
            <a:off x="0" y="6572250"/>
            <a:ext cx="495300" cy="307777"/>
          </a:xfrm>
          <a:prstGeom prst="rect">
            <a:avLst/>
          </a:prstGeom>
          <a:noFill/>
        </p:spPr>
        <p:txBody>
          <a:bodyPr wrap="square" rtlCol="0">
            <a:spAutoFit/>
          </a:bodyPr>
          <a:lstStyle/>
          <a:p>
            <a:pPr algn="l" defTabSz="914363" rtl="0"/>
            <a:fld id="{E15B13BA-E7DF-49C8-B4F5-1728475FAA9F}" type="slidenum">
              <a:rPr lang="en-US" sz="1400" b="1" kern="1200">
                <a:solidFill>
                  <a:srgbClr val="FFFFFF"/>
                </a:solidFill>
                <a:latin typeface="Segoe"/>
                <a:ea typeface="+mn-ea"/>
                <a:cs typeface="+mn-cs"/>
              </a:rPr>
              <a:pPr algn="l" defTabSz="914363" rtl="0"/>
              <a:t>‹#›</a:t>
            </a:fld>
            <a:endParaRPr lang="en-US" sz="1400" b="1" kern="1200" dirty="0">
              <a:solidFill>
                <a:srgbClr val="FFFFFF"/>
              </a:solidFill>
              <a:latin typeface="Segoe"/>
              <a:ea typeface="+mn-ea"/>
              <a:cs typeface="+mn-cs"/>
            </a:endParaRPr>
          </a:p>
        </p:txBody>
      </p:sp>
    </p:spTree>
  </p:cSld>
  <p:clrMapOvr>
    <a:masterClrMapping/>
  </p:clrMapOvr>
  <p:transition>
    <p:fade/>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pic>
        <p:nvPicPr>
          <p:cNvPr id="4" name="Picture 3"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pic>
        <p:nvPicPr>
          <p:cNvPr id="5" name="Picture 4" descr="ie8_h2_rgb_r_white.png"/>
          <p:cNvPicPr>
            <a:picLocks noChangeAspect="1"/>
          </p:cNvPicPr>
          <p:nvPr userDrawn="1"/>
        </p:nvPicPr>
        <p:blipFill>
          <a:blip r:embed="rId4" cstate="email"/>
          <a:stretch>
            <a:fillRect/>
          </a:stretch>
        </p:blipFill>
        <p:spPr>
          <a:xfrm>
            <a:off x="79023" y="3052037"/>
            <a:ext cx="1731861" cy="664829"/>
          </a:xfrm>
          <a:prstGeom prst="rect">
            <a:avLst/>
          </a:prstGeom>
        </p:spPr>
      </p:pic>
    </p:spTree>
  </p:cSld>
  <p:clrMapOvr>
    <a:masterClrMapping/>
  </p:clrMapOvr>
  <p:transition>
    <p:fade/>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3778" y="4876800"/>
            <a:ext cx="9386535" cy="1523495"/>
          </a:xfrm>
        </p:spPr>
        <p:txBody>
          <a:bodyPr>
            <a:noAutofit/>
          </a:bodyPr>
          <a:lstStyle>
            <a:lvl1pPr>
              <a:lnSpc>
                <a:spcPct val="90000"/>
              </a:lnSpc>
              <a:defRPr sz="4400">
                <a:solidFill>
                  <a:schemeClr val="tx2">
                    <a:lumMod val="60000"/>
                    <a:lumOff val="4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400">
                <a:solidFill>
                  <a:schemeClr val="tx2">
                    <a:lumMod val="60000"/>
                    <a:lumOff val="40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ie8_h2_rgb_r_white.png"/>
          <p:cNvPicPr>
            <a:picLocks noChangeAspect="1"/>
          </p:cNvPicPr>
          <p:nvPr userDrawn="1"/>
        </p:nvPicPr>
        <p:blipFill>
          <a:blip r:embed="rId3" cstate="email"/>
          <a:stretch>
            <a:fillRect/>
          </a:stretch>
        </p:blipFill>
        <p:spPr>
          <a:xfrm>
            <a:off x="79023" y="3052037"/>
            <a:ext cx="1731861" cy="664829"/>
          </a:xfrm>
          <a:prstGeom prst="rect">
            <a:avLst/>
          </a:prstGeom>
        </p:spPr>
      </p:pic>
      <p:pic>
        <p:nvPicPr>
          <p:cNvPr id="6" name="Picture 5" descr="Windows_brand_h_rgb.png"/>
          <p:cNvPicPr>
            <a:picLocks noChangeAspect="1"/>
          </p:cNvPicPr>
          <p:nvPr userDrawn="1"/>
        </p:nvPicPr>
        <p:blipFill>
          <a:blip r:embed="rId4" cstate="email"/>
          <a:stretch>
            <a:fillRect/>
          </a:stretch>
        </p:blipFill>
        <p:spPr>
          <a:xfrm>
            <a:off x="7951089" y="6475021"/>
            <a:ext cx="1068732" cy="281378"/>
          </a:xfrm>
          <a:prstGeom prst="rect">
            <a:avLst/>
          </a:prstGeom>
        </p:spPr>
      </p:pic>
      <p:sp>
        <p:nvSpPr>
          <p:cNvPr id="7" name="TextBox 6"/>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82786" y="1183016"/>
            <a:ext cx="6126427" cy="1523494"/>
          </a:xfrm>
        </p:spPr>
        <p:txBody>
          <a:bodyPr anchor="ctr" anchorCtr="0">
            <a:noAutofit/>
          </a:bodyPr>
          <a:lstStyle>
            <a:lvl1pPr algn="l" defTabSz="914363" rtl="0" eaLnBrk="1" latinLnBrk="0" hangingPunct="1">
              <a:lnSpc>
                <a:spcPct val="90000"/>
              </a:lnSpc>
              <a:spcBef>
                <a:spcPct val="0"/>
              </a:spcBef>
              <a:buNone/>
              <a:defRPr lang="en-US" sz="36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100792" y="5607758"/>
            <a:ext cx="7043208" cy="461665"/>
          </a:xfrm>
        </p:spPr>
        <p:txBody>
          <a:bodyPr>
            <a:noAutofit/>
          </a:bodyPr>
          <a:lstStyle>
            <a:lvl1pPr marL="0" indent="0" algn="l">
              <a:lnSpc>
                <a:spcPct val="90000"/>
              </a:lnSpc>
              <a:spcBef>
                <a:spcPts val="0"/>
              </a:spcBef>
              <a:buNone/>
              <a:defRPr sz="2400">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2100792" y="4439363"/>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8800" b="1" i="1" u="none" strike="noStrike" kern="1200" cap="none" spc="-642" normalizeH="0" baseline="0" noProof="0" dirty="0" smtClean="0">
                <a:ln w="11430"/>
                <a:gradFill>
                  <a:gsLst>
                    <a:gs pos="0">
                      <a:schemeClr val="tx2">
                        <a:lumMod val="20000"/>
                        <a:lumOff val="80000"/>
                      </a:schemeClr>
                    </a:gs>
                    <a:gs pos="28000">
                      <a:schemeClr val="tx2">
                        <a:lumMod val="60000"/>
                        <a:lumOff val="40000"/>
                      </a:schemeClr>
                    </a:gs>
                    <a:gs pos="62000">
                      <a:schemeClr val="tx2">
                        <a:lumMod val="75000"/>
                      </a:schemeClr>
                    </a:gs>
                  </a:gsLst>
                  <a:lin ang="5400000"/>
                </a:gradFill>
                <a:effectLst>
                  <a:outerShdw blurRad="101600" dist="39000" dir="5460000" algn="tl">
                    <a:schemeClr val="tx2">
                      <a:lumMod val="75000"/>
                      <a:alpha val="38000"/>
                    </a:schemeClr>
                  </a:outerShdw>
                </a:effectLst>
                <a:uLnTx/>
                <a:uFillTx/>
                <a:latin typeface="Segoe" pitchFamily="34" charset="0"/>
                <a:ea typeface="+mn-ea"/>
                <a:cs typeface="+mn-cs"/>
              </a:defRPr>
            </a:lvl1pPr>
          </a:lstStyle>
          <a:p>
            <a:pPr marL="0" lvl="0" indent="0" algn="l" defTabSz="914363" rtl="0" eaLnBrk="1" latinLnBrk="0" hangingPunct="1">
              <a:lnSpc>
                <a:spcPct val="90000"/>
              </a:lnSpc>
              <a:spcBef>
                <a:spcPct val="20000"/>
              </a:spcBef>
              <a:buFont typeface="Arial" pitchFamily="34" charset="0"/>
              <a:buNone/>
            </a:pPr>
            <a:r>
              <a:rPr lang="en-US" dirty="0" smtClean="0"/>
              <a:t>click to…</a:t>
            </a:r>
          </a:p>
        </p:txBody>
      </p:sp>
      <p:pic>
        <p:nvPicPr>
          <p:cNvPr id="6" name="Picture 5" descr="Windows_brand_h_rgb.png"/>
          <p:cNvPicPr>
            <a:picLocks noChangeAspect="1"/>
          </p:cNvPicPr>
          <p:nvPr userDrawn="1"/>
        </p:nvPicPr>
        <p:blipFill>
          <a:blip r:embed="rId3" cstate="email"/>
          <a:stretch>
            <a:fillRect/>
          </a:stretch>
        </p:blipFill>
        <p:spPr>
          <a:xfrm>
            <a:off x="7951089" y="6475021"/>
            <a:ext cx="1068732" cy="281378"/>
          </a:xfrm>
          <a:prstGeom prst="rect">
            <a:avLst/>
          </a:prstGeom>
        </p:spPr>
      </p:pic>
      <p:sp>
        <p:nvSpPr>
          <p:cNvPr id="8" name="TextBox 7"/>
          <p:cNvSpPr txBox="1"/>
          <p:nvPr userDrawn="1"/>
        </p:nvSpPr>
        <p:spPr>
          <a:xfrm>
            <a:off x="0" y="6572250"/>
            <a:ext cx="495300" cy="276999"/>
          </a:xfrm>
          <a:prstGeom prst="rect">
            <a:avLst/>
          </a:prstGeom>
          <a:noFill/>
        </p:spPr>
        <p:txBody>
          <a:bodyPr wrap="square" rtlCol="0">
            <a:spAutoFit/>
          </a:bodyPr>
          <a:lstStyle/>
          <a:p>
            <a:pPr algn="l" defTabSz="914363" rtl="0"/>
            <a:fld id="{E15B13BA-E7DF-49C8-B4F5-1728475FAA9F}" type="slidenum">
              <a:rPr lang="en-US" sz="1200" kern="1200">
                <a:solidFill>
                  <a:srgbClr val="000000">
                    <a:lumMod val="50000"/>
                    <a:lumOff val="50000"/>
                  </a:srgbClr>
                </a:solidFill>
                <a:latin typeface="Segoe"/>
                <a:ea typeface="+mn-ea"/>
                <a:cs typeface="+mn-cs"/>
              </a:rPr>
              <a:pPr algn="l" defTabSz="914363" rtl="0"/>
              <a:t>‹#›</a:t>
            </a:fld>
            <a:endParaRPr lang="en-US" sz="1200" kern="1200" dirty="0">
              <a:solidFill>
                <a:srgbClr val="000000">
                  <a:lumMod val="50000"/>
                  <a:lumOff val="50000"/>
                </a:srgbClr>
              </a:solidFill>
              <a:latin typeface="Segoe"/>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37.xml"/><Relationship Id="rId13" Type="http://schemas.openxmlformats.org/officeDocument/2006/relationships/slideLayout" Target="../slideLayouts/slideLayout142.xml"/><Relationship Id="rId18" Type="http://schemas.openxmlformats.org/officeDocument/2006/relationships/image" Target="../media/image1.jpeg"/><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slideLayout" Target="../slideLayouts/slideLayout141.xml"/><Relationship Id="rId17" Type="http://schemas.openxmlformats.org/officeDocument/2006/relationships/theme" Target="../theme/theme10.xml"/><Relationship Id="rId2" Type="http://schemas.openxmlformats.org/officeDocument/2006/relationships/slideLayout" Target="../slideLayouts/slideLayout131.xml"/><Relationship Id="rId16" Type="http://schemas.openxmlformats.org/officeDocument/2006/relationships/slideLayout" Target="../slideLayouts/slideLayout145.xml"/><Relationship Id="rId20" Type="http://schemas.openxmlformats.org/officeDocument/2006/relationships/image" Target="../media/image3.png"/><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5" Type="http://schemas.openxmlformats.org/officeDocument/2006/relationships/slideLayout" Target="../slideLayouts/slideLayout144.xml"/><Relationship Id="rId10" Type="http://schemas.openxmlformats.org/officeDocument/2006/relationships/slideLayout" Target="../slideLayouts/slideLayout139.xml"/><Relationship Id="rId19" Type="http://schemas.openxmlformats.org/officeDocument/2006/relationships/image" Target="../media/image2.png"/><Relationship Id="rId4" Type="http://schemas.openxmlformats.org/officeDocument/2006/relationships/slideLayout" Target="../slideLayouts/slideLayout133.xml"/><Relationship Id="rId9" Type="http://schemas.openxmlformats.org/officeDocument/2006/relationships/slideLayout" Target="../slideLayouts/slideLayout138.xml"/><Relationship Id="rId14" Type="http://schemas.openxmlformats.org/officeDocument/2006/relationships/slideLayout" Target="../slideLayouts/slideLayout143.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theme" Target="../theme/theme2.xml"/><Relationship Id="rId1" Type="http://schemas.openxmlformats.org/officeDocument/2006/relationships/slideLayout" Target="../slideLayouts/slideLayout17.xml"/><Relationship Id="rId4" Type="http://schemas.openxmlformats.org/officeDocument/2006/relationships/image" Target="../media/image1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3.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image" Target="../media/image3.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19" Type="http://schemas.openxmlformats.org/officeDocument/2006/relationships/image" Target="../media/image2.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jpe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5.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image" Target="../media/image3.pn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19" Type="http://schemas.openxmlformats.org/officeDocument/2006/relationships/image" Target="../media/image2.png"/><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slideLayout" Target="../slideLayouts/slideLayout78.xml"/><Relationship Id="rId18" Type="http://schemas.openxmlformats.org/officeDocument/2006/relationships/image" Target="../media/image1.jpe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slideLayout" Target="../slideLayouts/slideLayout77.xml"/><Relationship Id="rId17" Type="http://schemas.openxmlformats.org/officeDocument/2006/relationships/theme" Target="../theme/theme6.xml"/><Relationship Id="rId2" Type="http://schemas.openxmlformats.org/officeDocument/2006/relationships/slideLayout" Target="../slideLayouts/slideLayout67.xml"/><Relationship Id="rId16" Type="http://schemas.openxmlformats.org/officeDocument/2006/relationships/slideLayout" Target="../slideLayouts/slideLayout81.xml"/><Relationship Id="rId20" Type="http://schemas.openxmlformats.org/officeDocument/2006/relationships/image" Target="../media/image3.png"/><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5" Type="http://schemas.openxmlformats.org/officeDocument/2006/relationships/slideLayout" Target="../slideLayouts/slideLayout80.xml"/><Relationship Id="rId10" Type="http://schemas.openxmlformats.org/officeDocument/2006/relationships/slideLayout" Target="../slideLayouts/slideLayout75.xml"/><Relationship Id="rId19" Type="http://schemas.openxmlformats.org/officeDocument/2006/relationships/image" Target="../media/image2.png"/><Relationship Id="rId4" Type="http://schemas.openxmlformats.org/officeDocument/2006/relationships/slideLayout" Target="../slideLayouts/slideLayout69.xml"/><Relationship Id="rId9" Type="http://schemas.openxmlformats.org/officeDocument/2006/relationships/slideLayout" Target="../slideLayouts/slideLayout74.xml"/><Relationship Id="rId14" Type="http://schemas.openxmlformats.org/officeDocument/2006/relationships/slideLayout" Target="../slideLayouts/slideLayout7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slideLayout" Target="../slideLayouts/slideLayout94.xml"/><Relationship Id="rId18" Type="http://schemas.openxmlformats.org/officeDocument/2006/relationships/image" Target="../media/image1.jpe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slideLayout" Target="../slideLayouts/slideLayout93.xml"/><Relationship Id="rId17" Type="http://schemas.openxmlformats.org/officeDocument/2006/relationships/theme" Target="../theme/theme7.xml"/><Relationship Id="rId2" Type="http://schemas.openxmlformats.org/officeDocument/2006/relationships/slideLayout" Target="../slideLayouts/slideLayout83.xml"/><Relationship Id="rId16" Type="http://schemas.openxmlformats.org/officeDocument/2006/relationships/slideLayout" Target="../slideLayouts/slideLayout97.xml"/><Relationship Id="rId20" Type="http://schemas.openxmlformats.org/officeDocument/2006/relationships/image" Target="../media/image3.png"/><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5" Type="http://schemas.openxmlformats.org/officeDocument/2006/relationships/slideLayout" Target="../slideLayouts/slideLayout96.xml"/><Relationship Id="rId10" Type="http://schemas.openxmlformats.org/officeDocument/2006/relationships/slideLayout" Target="../slideLayouts/slideLayout91.xml"/><Relationship Id="rId19" Type="http://schemas.openxmlformats.org/officeDocument/2006/relationships/image" Target="../media/image2.png"/><Relationship Id="rId4" Type="http://schemas.openxmlformats.org/officeDocument/2006/relationships/slideLayout" Target="../slideLayouts/slideLayout85.xml"/><Relationship Id="rId9" Type="http://schemas.openxmlformats.org/officeDocument/2006/relationships/slideLayout" Target="../slideLayouts/slideLayout90.xml"/><Relationship Id="rId14" Type="http://schemas.openxmlformats.org/officeDocument/2006/relationships/slideLayout" Target="../slideLayouts/slideLayout9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slideLayout" Target="../slideLayouts/slideLayout110.xml"/><Relationship Id="rId18" Type="http://schemas.openxmlformats.org/officeDocument/2006/relationships/image" Target="../media/image1.jpeg"/><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17" Type="http://schemas.openxmlformats.org/officeDocument/2006/relationships/theme" Target="../theme/theme8.xml"/><Relationship Id="rId2" Type="http://schemas.openxmlformats.org/officeDocument/2006/relationships/slideLayout" Target="../slideLayouts/slideLayout99.xml"/><Relationship Id="rId16" Type="http://schemas.openxmlformats.org/officeDocument/2006/relationships/slideLayout" Target="../slideLayouts/slideLayout113.xml"/><Relationship Id="rId20" Type="http://schemas.openxmlformats.org/officeDocument/2006/relationships/image" Target="../media/image3.png"/><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5" Type="http://schemas.openxmlformats.org/officeDocument/2006/relationships/slideLayout" Target="../slideLayouts/slideLayout112.xml"/><Relationship Id="rId10" Type="http://schemas.openxmlformats.org/officeDocument/2006/relationships/slideLayout" Target="../slideLayouts/slideLayout107.xml"/><Relationship Id="rId19" Type="http://schemas.openxmlformats.org/officeDocument/2006/relationships/image" Target="../media/image2.png"/><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slideLayout" Target="../slideLayouts/slideLayout11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image" Target="../media/image1.jpe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theme" Target="../theme/theme9.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20" Type="http://schemas.openxmlformats.org/officeDocument/2006/relationships/image" Target="../media/image3.png"/><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19" Type="http://schemas.openxmlformats.org/officeDocument/2006/relationships/image" Target="../media/image2.png"/><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722" r:id="rId3"/>
    <p:sldLayoutId id="2147483723" r:id="rId4"/>
    <p:sldLayoutId id="2147483724" r:id="rId5"/>
    <p:sldLayoutId id="2147483725" r:id="rId6"/>
    <p:sldLayoutId id="2147483696" r:id="rId7"/>
    <p:sldLayoutId id="2147483697" r:id="rId8"/>
    <p:sldLayoutId id="2147483698" r:id="rId9"/>
    <p:sldLayoutId id="2147483699" r:id="rId10"/>
    <p:sldLayoutId id="2147483700" r:id="rId11"/>
    <p:sldLayoutId id="2147483726" r:id="rId12"/>
    <p:sldLayoutId id="2147483701" r:id="rId13"/>
    <p:sldLayoutId id="2147483702" r:id="rId14"/>
    <p:sldLayoutId id="2147483703" r:id="rId15"/>
    <p:sldLayoutId id="2147483704"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cstate="email">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a:gsLst>
              <a:gs pos="0">
                <a:schemeClr val="bg1">
                  <a:lumMod val="65000"/>
                </a:schemeClr>
              </a:gs>
              <a:gs pos="49000">
                <a:schemeClr val="tx1">
                  <a:lumMod val="50000"/>
                  <a:lumOff val="50000"/>
                </a:schemeClr>
              </a:gs>
              <a:gs pos="100000">
                <a:schemeClr val="tx1">
                  <a:lumMod val="75000"/>
                  <a:lumOff val="25000"/>
                </a:schemeClr>
              </a:gs>
            </a:gsLst>
            <a:lin ang="5400000" scaled="0"/>
          </a:gra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9"/>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0"/>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0"/>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hyperlink" Target="http://alankang.tistory.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jania902@gmail.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6.xml"/></Relationships>
</file>

<file path=ppt/slides/_rels/slide26.xml.rels><?xml version="1.0" encoding="UTF-8" standalone="yes"?>
<Relationships xmlns="http://schemas.openxmlformats.org/package/2006/relationships"><Relationship Id="rId3" Type="http://schemas.openxmlformats.org/officeDocument/2006/relationships/hyperlink" Target="http://www.json.org/" TargetMode="External"/><Relationship Id="rId2" Type="http://schemas.openxmlformats.org/officeDocument/2006/relationships/notesSlide" Target="../notesSlides/notesSlide26.xml"/><Relationship Id="rId1" Type="http://schemas.openxmlformats.org/officeDocument/2006/relationships/slideLayout" Target="../slideLayouts/slideLayout5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alankang.tistory.com/215"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0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0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0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0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0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88.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9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99.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04.xml"/></Relationships>
</file>

<file path=ppt/slides/_rels/slide6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XMLHttpRequest</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3114699"/>
          </a:xfrm>
        </p:spPr>
        <p:txBody>
          <a:bodyPr/>
          <a:lstStyle/>
          <a:p>
            <a:r>
              <a:rPr lang="en-US" altLang="ko-KR" dirty="0" smtClean="0"/>
              <a:t>timeout</a:t>
            </a:r>
            <a:r>
              <a:rPr lang="ko-KR" altLang="en-US" dirty="0" smtClean="0"/>
              <a:t>은 비표준 확장</a:t>
            </a:r>
            <a:endParaRPr lang="en-US" dirty="0" smtClean="0"/>
          </a:p>
          <a:p>
            <a:pPr lvl="1"/>
            <a:r>
              <a:rPr lang="en-US" altLang="ko-KR" dirty="0" err="1" smtClean="0"/>
              <a:t>window.setTimeout</a:t>
            </a:r>
            <a:r>
              <a:rPr lang="en-US" altLang="ko-KR" dirty="0" smtClean="0"/>
              <a:t> + </a:t>
            </a:r>
            <a:r>
              <a:rPr lang="en-US" altLang="ko-KR" dirty="0" err="1" smtClean="0"/>
              <a:t>XMLHttpRequest.abort</a:t>
            </a:r>
            <a:r>
              <a:rPr lang="en-US" altLang="ko-KR" dirty="0" smtClean="0"/>
              <a:t>()</a:t>
            </a:r>
            <a:br>
              <a:rPr lang="en-US" altLang="ko-KR" dirty="0" smtClean="0"/>
            </a:br>
            <a:r>
              <a:rPr lang="ko-KR" altLang="en-US" dirty="0" smtClean="0"/>
              <a:t>이용하여 대체 구현</a:t>
            </a:r>
            <a:r>
              <a:rPr lang="en-US" altLang="ko-KR" dirty="0" smtClean="0"/>
              <a:t> </a:t>
            </a:r>
            <a:r>
              <a:rPr lang="ko-KR" altLang="en-US" dirty="0" smtClean="0"/>
              <a:t>가능 </a:t>
            </a:r>
            <a:r>
              <a:rPr lang="en-US" altLang="ko-KR" dirty="0" smtClean="0"/>
              <a:t>(</a:t>
            </a:r>
            <a:r>
              <a:rPr lang="ko-KR" altLang="en-US" dirty="0" err="1" smtClean="0"/>
              <a:t>비동기의</a:t>
            </a:r>
            <a:r>
              <a:rPr lang="ko-KR" altLang="en-US" dirty="0" smtClean="0"/>
              <a:t> 경우</a:t>
            </a:r>
            <a:r>
              <a:rPr lang="en-US" altLang="ko-KR" dirty="0" smtClean="0"/>
              <a:t>)</a:t>
            </a:r>
            <a:endParaRPr lang="en-US" altLang="ko-KR" dirty="0" smtClean="0"/>
          </a:p>
          <a:p>
            <a:r>
              <a:rPr lang="en-US" altLang="ko-KR" dirty="0" err="1" smtClean="0"/>
              <a:t>XMLHttpRequest</a:t>
            </a:r>
            <a:r>
              <a:rPr lang="en-US" altLang="ko-KR" dirty="0" smtClean="0"/>
              <a:t> 2 </a:t>
            </a:r>
            <a:r>
              <a:rPr lang="en-US" altLang="ko-KR" sz="2800" dirty="0" smtClean="0"/>
              <a:t>(XS-</a:t>
            </a:r>
            <a:r>
              <a:rPr lang="en-US" altLang="ko-KR" sz="2800" dirty="0" err="1" smtClean="0"/>
              <a:t>XMLHttpRequest</a:t>
            </a:r>
            <a:r>
              <a:rPr lang="en-US" altLang="ko-KR" sz="2800" dirty="0" smtClean="0"/>
              <a:t>)</a:t>
            </a:r>
          </a:p>
          <a:p>
            <a:pPr lvl="1"/>
            <a:r>
              <a:rPr lang="en-US" altLang="ko-KR" sz="2400" dirty="0" smtClean="0"/>
              <a:t>Cross-site HTTP </a:t>
            </a:r>
            <a:r>
              <a:rPr lang="ko-KR" altLang="en-US" sz="2400" dirty="0" smtClean="0"/>
              <a:t>요청은</a:t>
            </a:r>
            <a:r>
              <a:rPr lang="en-US" altLang="ko-KR" sz="2400" dirty="0" smtClean="0"/>
              <a:t>? </a:t>
            </a:r>
            <a:r>
              <a:rPr lang="en-US" altLang="ko-KR" sz="2400" dirty="0" smtClean="0">
                <a:sym typeface="Wingdings" pitchFamily="2" charset="2"/>
              </a:rPr>
              <a:t> </a:t>
            </a:r>
            <a:r>
              <a:rPr lang="en-US" altLang="ko-KR" sz="2400" dirty="0" err="1" smtClean="0">
                <a:sym typeface="Wingdings" pitchFamily="2" charset="2"/>
              </a:rPr>
              <a:t>XDomainRequest</a:t>
            </a:r>
            <a:endParaRPr lang="en-US" altLang="ko-KR" sz="2400" dirty="0" smtClean="0"/>
          </a:p>
          <a:p>
            <a:pPr lvl="1"/>
            <a:endParaRPr lang="en-US" altLang="ko-KR"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b="1" u="sng" dirty="0" smtClean="0"/>
              <a:t>Cross Domain Request (XDR)</a:t>
            </a:r>
          </a:p>
          <a:p>
            <a:r>
              <a:rPr lang="en-US" altLang="ko-KR" dirty="0" smtClean="0"/>
              <a:t>Cross Document Messaging (XDM)</a:t>
            </a:r>
          </a:p>
          <a:p>
            <a:r>
              <a:rPr lang="en-US" altLang="ko-KR" dirty="0" smtClean="0"/>
              <a:t>HTML/JSON Sanitizing</a:t>
            </a:r>
          </a:p>
          <a:p>
            <a:r>
              <a:rPr lang="en-US" altLang="ko-KR"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smtClean="0"/>
              <a:t>Cross Domain Request (XDR)</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43198"/>
          </a:xfrm>
        </p:spPr>
        <p:txBody>
          <a:bodyPr/>
          <a:lstStyle/>
          <a:p>
            <a:r>
              <a:rPr lang="ko-KR" altLang="en-US" dirty="0" smtClean="0"/>
              <a:t>다른 도메인과의 </a:t>
            </a:r>
            <a:r>
              <a:rPr lang="ko-KR" altLang="en-US" dirty="0" err="1" smtClean="0"/>
              <a:t>비동기</a:t>
            </a:r>
            <a:r>
              <a:rPr lang="ko-KR" altLang="en-US" dirty="0" smtClean="0"/>
              <a:t> </a:t>
            </a:r>
            <a:r>
              <a:rPr lang="en-US" altLang="ko-KR" dirty="0" smtClean="0"/>
              <a:t>HTTP </a:t>
            </a:r>
            <a:r>
              <a:rPr lang="ko-KR" altLang="en-US" dirty="0" smtClean="0"/>
              <a:t>통신</a:t>
            </a:r>
          </a:p>
        </p:txBody>
      </p:sp>
      <p:sp>
        <p:nvSpPr>
          <p:cNvPr id="4" name="Rounded Rectangle 5"/>
          <p:cNvSpPr/>
          <p:nvPr/>
        </p:nvSpPr>
        <p:spPr bwMode="auto">
          <a:xfrm>
            <a:off x="1664978" y="2514600"/>
            <a:ext cx="2201333" cy="882953"/>
          </a:xfrm>
          <a:prstGeom prst="roundRect">
            <a:avLst>
              <a:gd name="adj" fmla="val 9033"/>
            </a:avLst>
          </a:prstGeom>
          <a:gradFill flip="none" rotWithShape="1">
            <a:gsLst>
              <a:gs pos="0">
                <a:schemeClr val="accent1"/>
              </a:gs>
              <a:gs pos="0">
                <a:schemeClr val="accent1">
                  <a:lumMod val="40000"/>
                  <a:lumOff val="60000"/>
                  <a:alpha val="32000"/>
                </a:schemeClr>
              </a:gs>
              <a:gs pos="80000">
                <a:schemeClr val="accent1">
                  <a:lumMod val="60000"/>
                  <a:lumOff val="40000"/>
                  <a:alpha val="74000"/>
                </a:schemeClr>
              </a:gs>
              <a:gs pos="100000">
                <a:schemeClr val="accent1">
                  <a:alpha val="50000"/>
                </a:schemeClr>
              </a:gs>
            </a:gsLst>
            <a:path path="circle">
              <a:fillToRect l="50000" t="50000" r="50000" b="50000"/>
            </a:path>
            <a:tileRect/>
          </a:gradFill>
          <a:ln w="12700">
            <a:solidFill>
              <a:schemeClr val="accent1"/>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IE8</a:t>
            </a:r>
          </a:p>
        </p:txBody>
      </p:sp>
      <p:sp>
        <p:nvSpPr>
          <p:cNvPr id="5" name="Rounded Rectangle 9"/>
          <p:cNvSpPr/>
          <p:nvPr/>
        </p:nvSpPr>
        <p:spPr bwMode="auto">
          <a:xfrm>
            <a:off x="1664978" y="4687637"/>
            <a:ext cx="2201333" cy="882953"/>
          </a:xfrm>
          <a:prstGeom prst="roundRect">
            <a:avLst>
              <a:gd name="adj" fmla="val 9033"/>
            </a:avLst>
          </a:prstGeom>
          <a:gradFill flip="none" rotWithShape="1">
            <a:gsLst>
              <a:gs pos="0">
                <a:schemeClr val="accent2"/>
              </a:gs>
              <a:gs pos="0">
                <a:schemeClr val="accent2">
                  <a:lumMod val="40000"/>
                  <a:lumOff val="60000"/>
                  <a:alpha val="27000"/>
                </a:schemeClr>
              </a:gs>
              <a:gs pos="80000">
                <a:schemeClr val="accent2">
                  <a:lumMod val="60000"/>
                  <a:lumOff val="40000"/>
                  <a:alpha val="77000"/>
                </a:schemeClr>
              </a:gs>
              <a:gs pos="100000">
                <a:schemeClr val="accent2"/>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ex1.com</a:t>
            </a:r>
          </a:p>
        </p:txBody>
      </p:sp>
      <p:sp>
        <p:nvSpPr>
          <p:cNvPr id="6" name="Rounded Rectangle 10"/>
          <p:cNvSpPr/>
          <p:nvPr/>
        </p:nvSpPr>
        <p:spPr bwMode="auto">
          <a:xfrm>
            <a:off x="4964222" y="4687637"/>
            <a:ext cx="2201333" cy="882953"/>
          </a:xfrm>
          <a:prstGeom prst="roundRect">
            <a:avLst>
              <a:gd name="adj" fmla="val 9033"/>
            </a:avLst>
          </a:prstGeom>
          <a:gradFill flip="none" rotWithShape="1">
            <a:gsLst>
              <a:gs pos="0">
                <a:schemeClr val="accent3"/>
              </a:gs>
              <a:gs pos="0">
                <a:schemeClr val="accent3">
                  <a:lumMod val="40000"/>
                  <a:lumOff val="60000"/>
                  <a:alpha val="23000"/>
                </a:schemeClr>
              </a:gs>
              <a:gs pos="80000">
                <a:schemeClr val="accent3">
                  <a:lumMod val="60000"/>
                  <a:lumOff val="40000"/>
                  <a:alpha val="70000"/>
                </a:schemeClr>
              </a:gs>
              <a:gs pos="100000">
                <a:schemeClr val="accent3"/>
              </a:gs>
            </a:gsLst>
            <a:path path="circle">
              <a:fillToRect l="50000" t="50000" r="50000" b="50000"/>
            </a:path>
            <a:tileRect/>
          </a:gradFill>
          <a:ln>
            <a:solidFill>
              <a:schemeClr val="accent3"/>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ex2.com</a:t>
            </a:r>
          </a:p>
        </p:txBody>
      </p:sp>
      <p:cxnSp>
        <p:nvCxnSpPr>
          <p:cNvPr id="10" name="직선 화살표 연결선 9"/>
          <p:cNvCxnSpPr/>
          <p:nvPr/>
        </p:nvCxnSpPr>
        <p:spPr>
          <a:xfrm rot="5400000">
            <a:off x="1873107" y="4041801"/>
            <a:ext cx="129008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직선 화살표 연결선 10"/>
          <p:cNvCxnSpPr/>
          <p:nvPr/>
        </p:nvCxnSpPr>
        <p:spPr>
          <a:xfrm rot="5400000" flipH="1" flipV="1">
            <a:off x="2329911" y="4042994"/>
            <a:ext cx="128929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직선 화살표 연결선 13"/>
          <p:cNvCxnSpPr/>
          <p:nvPr/>
        </p:nvCxnSpPr>
        <p:spPr>
          <a:xfrm>
            <a:off x="3866311" y="3124200"/>
            <a:ext cx="1927644" cy="156343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직선 화살표 연결선 17"/>
          <p:cNvCxnSpPr/>
          <p:nvPr/>
        </p:nvCxnSpPr>
        <p:spPr>
          <a:xfrm rot="10800000">
            <a:off x="3866311" y="2743203"/>
            <a:ext cx="2461044" cy="194443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632920" y="3886200"/>
            <a:ext cx="808235" cy="369332"/>
          </a:xfrm>
          <a:prstGeom prst="rect">
            <a:avLst/>
          </a:prstGeom>
          <a:noFill/>
        </p:spPr>
        <p:txBody>
          <a:bodyPr wrap="none" rtlCol="0">
            <a:spAutoFit/>
          </a:bodyPr>
          <a:lstStyle/>
          <a:p>
            <a:r>
              <a:rPr lang="en-US" altLang="ko-KR" dirty="0" smtClean="0"/>
              <a:t>1. </a:t>
            </a:r>
            <a:r>
              <a:rPr lang="en-US" altLang="ko-KR" dirty="0" err="1" smtClean="0"/>
              <a:t>Req</a:t>
            </a:r>
            <a:endParaRPr lang="ko-KR" altLang="en-US" dirty="0"/>
          </a:p>
        </p:txBody>
      </p:sp>
      <p:sp>
        <p:nvSpPr>
          <p:cNvPr id="25" name="TextBox 24"/>
          <p:cNvSpPr txBox="1"/>
          <p:nvPr/>
        </p:nvSpPr>
        <p:spPr>
          <a:xfrm>
            <a:off x="3058075" y="3886200"/>
            <a:ext cx="763351" cy="369332"/>
          </a:xfrm>
          <a:prstGeom prst="rect">
            <a:avLst/>
          </a:prstGeom>
          <a:noFill/>
        </p:spPr>
        <p:txBody>
          <a:bodyPr wrap="none" rtlCol="0">
            <a:spAutoFit/>
          </a:bodyPr>
          <a:lstStyle/>
          <a:p>
            <a:r>
              <a:rPr lang="en-US" altLang="ko-KR" dirty="0" smtClean="0"/>
              <a:t>2. Res</a:t>
            </a:r>
            <a:endParaRPr lang="ko-KR" altLang="en-US" dirty="0"/>
          </a:p>
        </p:txBody>
      </p:sp>
      <p:sp>
        <p:nvSpPr>
          <p:cNvPr id="26" name="TextBox 25"/>
          <p:cNvSpPr txBox="1"/>
          <p:nvPr/>
        </p:nvSpPr>
        <p:spPr>
          <a:xfrm>
            <a:off x="4346155" y="4038600"/>
            <a:ext cx="859531" cy="369332"/>
          </a:xfrm>
          <a:prstGeom prst="rect">
            <a:avLst/>
          </a:prstGeom>
          <a:noFill/>
          <a:ln>
            <a:noFill/>
          </a:ln>
        </p:spPr>
        <p:txBody>
          <a:bodyPr wrap="none" rtlCol="0">
            <a:spAutoFit/>
          </a:bodyPr>
          <a:lstStyle/>
          <a:p>
            <a:r>
              <a:rPr lang="en-US" altLang="ko-KR" b="1" dirty="0" smtClean="0">
                <a:solidFill>
                  <a:srgbClr val="C00000"/>
                </a:solidFill>
              </a:rPr>
              <a:t>3. </a:t>
            </a:r>
            <a:r>
              <a:rPr lang="en-US" altLang="ko-KR" b="1" dirty="0" err="1" smtClean="0">
                <a:solidFill>
                  <a:srgbClr val="C00000"/>
                </a:solidFill>
              </a:rPr>
              <a:t>Req</a:t>
            </a:r>
            <a:endParaRPr lang="ko-KR" altLang="en-US" b="1" dirty="0">
              <a:solidFill>
                <a:srgbClr val="C00000"/>
              </a:solidFill>
            </a:endParaRPr>
          </a:p>
        </p:txBody>
      </p:sp>
      <p:sp>
        <p:nvSpPr>
          <p:cNvPr id="27" name="TextBox 26"/>
          <p:cNvSpPr txBox="1"/>
          <p:nvPr/>
        </p:nvSpPr>
        <p:spPr>
          <a:xfrm>
            <a:off x="5031955" y="3364468"/>
            <a:ext cx="817853" cy="369332"/>
          </a:xfrm>
          <a:prstGeom prst="rect">
            <a:avLst/>
          </a:prstGeom>
          <a:noFill/>
          <a:ln>
            <a:noFill/>
          </a:ln>
        </p:spPr>
        <p:txBody>
          <a:bodyPr wrap="none" rtlCol="0">
            <a:spAutoFit/>
          </a:bodyPr>
          <a:lstStyle/>
          <a:p>
            <a:r>
              <a:rPr lang="en-US" altLang="ko-KR" b="1" dirty="0" smtClean="0">
                <a:solidFill>
                  <a:srgbClr val="C00000"/>
                </a:solidFill>
              </a:rPr>
              <a:t>4. Res</a:t>
            </a:r>
            <a:endParaRPr lang="ko-KR" altLang="en-US" b="1"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ltLang="ko-KR" smtClean="0"/>
              <a:t>Cross Domain Request (XDR)</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2579168"/>
          </a:xfrm>
        </p:spPr>
        <p:txBody>
          <a:bodyPr/>
          <a:lstStyle/>
          <a:p>
            <a:r>
              <a:rPr lang="en-US" sz="2000" b="0" dirty="0" smtClean="0"/>
              <a:t>// client side</a:t>
            </a:r>
          </a:p>
          <a:p>
            <a:r>
              <a:rPr lang="en-US" sz="2000" b="0" dirty="0" err="1" smtClean="0"/>
              <a:t>var</a:t>
            </a:r>
            <a:r>
              <a:rPr lang="en-US" sz="2000" b="0" dirty="0" smtClean="0"/>
              <a:t> </a:t>
            </a:r>
            <a:r>
              <a:rPr lang="en-US" sz="2000" b="0" dirty="0" err="1" smtClean="0"/>
              <a:t>xdr</a:t>
            </a:r>
            <a:r>
              <a:rPr lang="en-US" sz="2000" b="0" dirty="0" smtClean="0"/>
              <a:t> = new </a:t>
            </a:r>
            <a:r>
              <a:rPr lang="en-US" sz="2000" u="sng" dirty="0" err="1" smtClean="0"/>
              <a:t>XDomainRequest</a:t>
            </a:r>
            <a:r>
              <a:rPr lang="en-US" sz="2000" b="0" dirty="0" smtClean="0"/>
              <a:t>();</a:t>
            </a:r>
          </a:p>
          <a:p>
            <a:r>
              <a:rPr lang="en-US" sz="2000" b="0" dirty="0" err="1" smtClean="0"/>
              <a:t>xdr.open</a:t>
            </a:r>
            <a:r>
              <a:rPr lang="en-US" sz="2000" b="0" dirty="0" smtClean="0"/>
              <a:t>("POST", "http://ex2.com/data.txt");</a:t>
            </a:r>
          </a:p>
          <a:p>
            <a:r>
              <a:rPr lang="en-US" sz="2000" b="0" dirty="0" err="1" smtClean="0"/>
              <a:t>xdr.send</a:t>
            </a:r>
            <a:r>
              <a:rPr lang="en-US" sz="2000" b="0" dirty="0" smtClean="0"/>
              <a:t>("data to be processed");</a:t>
            </a:r>
          </a:p>
          <a:p>
            <a:endParaRPr lang="en-US" sz="2000" b="0" dirty="0" smtClean="0"/>
          </a:p>
          <a:p>
            <a:r>
              <a:rPr lang="en-US" sz="2000" b="0" dirty="0" smtClean="0"/>
              <a:t>// server side(ASP)</a:t>
            </a:r>
          </a:p>
          <a:p>
            <a:r>
              <a:rPr lang="en-US" sz="1800" b="0" dirty="0" err="1" smtClean="0"/>
              <a:t>Response.AppendHeader</a:t>
            </a:r>
            <a:r>
              <a:rPr lang="en-US" sz="1800" b="0" dirty="0" smtClean="0"/>
              <a:t>(</a:t>
            </a:r>
            <a:r>
              <a:rPr lang="en-US" sz="1800" b="0" strike="sngStrike" dirty="0" smtClean="0"/>
              <a:t>"XDomainRequestAllowed","1"</a:t>
            </a:r>
            <a:r>
              <a:rPr lang="en-US" sz="1800" b="0" dirty="0" smtClean="0"/>
              <a:t>);</a:t>
            </a:r>
          </a:p>
          <a:p>
            <a:r>
              <a:rPr lang="en-US" sz="1800" b="0" dirty="0" err="1" smtClean="0"/>
              <a:t>Response.AppendHeader</a:t>
            </a:r>
            <a:r>
              <a:rPr lang="en-US" sz="1800" b="0" dirty="0" smtClean="0"/>
              <a:t>(</a:t>
            </a:r>
            <a:r>
              <a:rPr lang="en-US" sz="1800" u="sng" dirty="0" smtClean="0"/>
              <a:t>"Access-Control-Allow-Origin","*"</a:t>
            </a:r>
            <a:r>
              <a:rPr lang="en-US" sz="1800" b="0" dirty="0" smtClean="0"/>
              <a:t>);</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Cross Domain Request (XDR)</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917174"/>
          </a:xfrm>
        </p:spPr>
        <p:txBody>
          <a:bodyPr/>
          <a:lstStyle/>
          <a:p>
            <a:r>
              <a:rPr lang="ko-KR" altLang="en-US" dirty="0" smtClean="0"/>
              <a:t>다른 도메인과의 </a:t>
            </a:r>
            <a:r>
              <a:rPr lang="ko-KR" altLang="en-US" b="1" u="sng" dirty="0" smtClean="0"/>
              <a:t>안전한</a:t>
            </a:r>
            <a:r>
              <a:rPr lang="en-US" altLang="ko-KR" dirty="0" smtClean="0"/>
              <a:t> </a:t>
            </a:r>
            <a:r>
              <a:rPr lang="ko-KR" altLang="en-US" dirty="0" err="1" smtClean="0"/>
              <a:t>비동기</a:t>
            </a:r>
            <a:r>
              <a:rPr lang="ko-KR" altLang="en-US" dirty="0" smtClean="0"/>
              <a:t> 통신</a:t>
            </a:r>
            <a:endParaRPr lang="en-US" altLang="ko-KR" dirty="0" smtClean="0"/>
          </a:p>
          <a:p>
            <a:pPr lvl="1"/>
            <a:endParaRPr lang="en-US" altLang="ko-KR" dirty="0" smtClean="0"/>
          </a:p>
        </p:txBody>
      </p:sp>
      <p:sp>
        <p:nvSpPr>
          <p:cNvPr id="4" name="Rounded Rectangle 5"/>
          <p:cNvSpPr/>
          <p:nvPr/>
        </p:nvSpPr>
        <p:spPr bwMode="auto">
          <a:xfrm>
            <a:off x="1662223" y="2514600"/>
            <a:ext cx="2201333" cy="882953"/>
          </a:xfrm>
          <a:prstGeom prst="roundRect">
            <a:avLst>
              <a:gd name="adj" fmla="val 9033"/>
            </a:avLst>
          </a:prstGeom>
          <a:gradFill flip="none" rotWithShape="1">
            <a:gsLst>
              <a:gs pos="0">
                <a:schemeClr val="accent1"/>
              </a:gs>
              <a:gs pos="0">
                <a:schemeClr val="accent1">
                  <a:lumMod val="40000"/>
                  <a:lumOff val="60000"/>
                  <a:alpha val="32000"/>
                </a:schemeClr>
              </a:gs>
              <a:gs pos="80000">
                <a:schemeClr val="accent1">
                  <a:lumMod val="60000"/>
                  <a:lumOff val="40000"/>
                  <a:alpha val="74000"/>
                </a:schemeClr>
              </a:gs>
              <a:gs pos="100000">
                <a:schemeClr val="accent1">
                  <a:alpha val="50000"/>
                </a:schemeClr>
              </a:gs>
            </a:gsLst>
            <a:path path="circle">
              <a:fillToRect l="50000" t="50000" r="50000" b="50000"/>
            </a:path>
            <a:tileRect/>
          </a:gradFill>
          <a:ln w="12700">
            <a:solidFill>
              <a:schemeClr val="accent1"/>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IE8</a:t>
            </a:r>
          </a:p>
        </p:txBody>
      </p:sp>
      <p:sp>
        <p:nvSpPr>
          <p:cNvPr id="5" name="Rounded Rectangle 9"/>
          <p:cNvSpPr/>
          <p:nvPr/>
        </p:nvSpPr>
        <p:spPr bwMode="auto">
          <a:xfrm>
            <a:off x="1662223" y="4687637"/>
            <a:ext cx="2201333" cy="882953"/>
          </a:xfrm>
          <a:prstGeom prst="roundRect">
            <a:avLst>
              <a:gd name="adj" fmla="val 9033"/>
            </a:avLst>
          </a:prstGeom>
          <a:gradFill flip="none" rotWithShape="1">
            <a:gsLst>
              <a:gs pos="0">
                <a:schemeClr val="accent2"/>
              </a:gs>
              <a:gs pos="0">
                <a:schemeClr val="accent2">
                  <a:lumMod val="40000"/>
                  <a:lumOff val="60000"/>
                  <a:alpha val="27000"/>
                </a:schemeClr>
              </a:gs>
              <a:gs pos="80000">
                <a:schemeClr val="accent2">
                  <a:lumMod val="60000"/>
                  <a:lumOff val="40000"/>
                  <a:alpha val="77000"/>
                </a:schemeClr>
              </a:gs>
              <a:gs pos="100000">
                <a:schemeClr val="accent2"/>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ex1.com</a:t>
            </a:r>
          </a:p>
        </p:txBody>
      </p:sp>
      <p:sp>
        <p:nvSpPr>
          <p:cNvPr id="6" name="Rounded Rectangle 10"/>
          <p:cNvSpPr/>
          <p:nvPr/>
        </p:nvSpPr>
        <p:spPr bwMode="auto">
          <a:xfrm>
            <a:off x="4961467" y="4687637"/>
            <a:ext cx="2201333" cy="882953"/>
          </a:xfrm>
          <a:prstGeom prst="roundRect">
            <a:avLst>
              <a:gd name="adj" fmla="val 9033"/>
            </a:avLst>
          </a:prstGeom>
          <a:gradFill flip="none" rotWithShape="1">
            <a:gsLst>
              <a:gs pos="0">
                <a:schemeClr val="accent3"/>
              </a:gs>
              <a:gs pos="0">
                <a:schemeClr val="accent3">
                  <a:lumMod val="40000"/>
                  <a:lumOff val="60000"/>
                  <a:alpha val="23000"/>
                </a:schemeClr>
              </a:gs>
              <a:gs pos="80000">
                <a:schemeClr val="accent3">
                  <a:lumMod val="60000"/>
                  <a:lumOff val="40000"/>
                  <a:alpha val="70000"/>
                </a:schemeClr>
              </a:gs>
              <a:gs pos="100000">
                <a:schemeClr val="accent3"/>
              </a:gs>
            </a:gsLst>
            <a:path path="circle">
              <a:fillToRect l="50000" t="50000" r="50000" b="50000"/>
            </a:path>
            <a:tileRect/>
          </a:gradFill>
          <a:ln>
            <a:solidFill>
              <a:schemeClr val="accent3"/>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ex2.com</a:t>
            </a:r>
          </a:p>
        </p:txBody>
      </p:sp>
      <p:cxnSp>
        <p:nvCxnSpPr>
          <p:cNvPr id="7" name="직선 화살표 연결선 6"/>
          <p:cNvCxnSpPr/>
          <p:nvPr/>
        </p:nvCxnSpPr>
        <p:spPr>
          <a:xfrm rot="5400000">
            <a:off x="1870352" y="4041801"/>
            <a:ext cx="129008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직선 화살표 연결선 7"/>
          <p:cNvCxnSpPr/>
          <p:nvPr/>
        </p:nvCxnSpPr>
        <p:spPr>
          <a:xfrm rot="5400000" flipH="1" flipV="1">
            <a:off x="2327156" y="4042994"/>
            <a:ext cx="128929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직선 화살표 연결선 8"/>
          <p:cNvCxnSpPr/>
          <p:nvPr/>
        </p:nvCxnSpPr>
        <p:spPr>
          <a:xfrm>
            <a:off x="3863556" y="3124200"/>
            <a:ext cx="1927644" cy="15634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직선 화살표 연결선 9"/>
          <p:cNvCxnSpPr/>
          <p:nvPr/>
        </p:nvCxnSpPr>
        <p:spPr>
          <a:xfrm rot="10800000">
            <a:off x="3863556" y="2743203"/>
            <a:ext cx="2461044" cy="194443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30165" y="3886200"/>
            <a:ext cx="808235" cy="369332"/>
          </a:xfrm>
          <a:prstGeom prst="rect">
            <a:avLst/>
          </a:prstGeom>
          <a:noFill/>
        </p:spPr>
        <p:txBody>
          <a:bodyPr wrap="none" rtlCol="0">
            <a:spAutoFit/>
          </a:bodyPr>
          <a:lstStyle/>
          <a:p>
            <a:r>
              <a:rPr lang="en-US" altLang="ko-KR" dirty="0" smtClean="0"/>
              <a:t>1. </a:t>
            </a:r>
            <a:r>
              <a:rPr lang="en-US" altLang="ko-KR" dirty="0" err="1" smtClean="0"/>
              <a:t>Req</a:t>
            </a:r>
            <a:endParaRPr lang="ko-KR" altLang="en-US" dirty="0"/>
          </a:p>
        </p:txBody>
      </p:sp>
      <p:sp>
        <p:nvSpPr>
          <p:cNvPr id="12" name="TextBox 11"/>
          <p:cNvSpPr txBox="1"/>
          <p:nvPr/>
        </p:nvSpPr>
        <p:spPr>
          <a:xfrm>
            <a:off x="3055320" y="3886200"/>
            <a:ext cx="763351" cy="369332"/>
          </a:xfrm>
          <a:prstGeom prst="rect">
            <a:avLst/>
          </a:prstGeom>
          <a:noFill/>
        </p:spPr>
        <p:txBody>
          <a:bodyPr wrap="none" rtlCol="0">
            <a:spAutoFit/>
          </a:bodyPr>
          <a:lstStyle/>
          <a:p>
            <a:r>
              <a:rPr lang="en-US" altLang="ko-KR" dirty="0" smtClean="0"/>
              <a:t>2. Res</a:t>
            </a:r>
            <a:endParaRPr lang="ko-KR" altLang="en-US" dirty="0"/>
          </a:p>
        </p:txBody>
      </p:sp>
      <p:sp>
        <p:nvSpPr>
          <p:cNvPr id="13" name="TextBox 12"/>
          <p:cNvSpPr txBox="1"/>
          <p:nvPr/>
        </p:nvSpPr>
        <p:spPr>
          <a:xfrm>
            <a:off x="4343400" y="4038600"/>
            <a:ext cx="808235" cy="369332"/>
          </a:xfrm>
          <a:prstGeom prst="rect">
            <a:avLst/>
          </a:prstGeom>
          <a:noFill/>
        </p:spPr>
        <p:txBody>
          <a:bodyPr wrap="none" rtlCol="0">
            <a:spAutoFit/>
          </a:bodyPr>
          <a:lstStyle/>
          <a:p>
            <a:r>
              <a:rPr lang="en-US" altLang="ko-KR" dirty="0" smtClean="0"/>
              <a:t>3. </a:t>
            </a:r>
            <a:r>
              <a:rPr lang="en-US" altLang="ko-KR" dirty="0" err="1" smtClean="0"/>
              <a:t>Req</a:t>
            </a:r>
            <a:endParaRPr lang="ko-KR" altLang="en-US" dirty="0" smtClean="0"/>
          </a:p>
        </p:txBody>
      </p:sp>
      <p:sp>
        <p:nvSpPr>
          <p:cNvPr id="14" name="TextBox 13"/>
          <p:cNvSpPr txBox="1"/>
          <p:nvPr/>
        </p:nvSpPr>
        <p:spPr>
          <a:xfrm>
            <a:off x="5029200" y="3364468"/>
            <a:ext cx="763351" cy="369332"/>
          </a:xfrm>
          <a:prstGeom prst="rect">
            <a:avLst/>
          </a:prstGeom>
          <a:noFill/>
        </p:spPr>
        <p:txBody>
          <a:bodyPr wrap="none" rtlCol="0">
            <a:spAutoFit/>
          </a:bodyPr>
          <a:lstStyle/>
          <a:p>
            <a:r>
              <a:rPr lang="en-US" altLang="ko-KR" dirty="0" smtClean="0"/>
              <a:t>4. Res</a:t>
            </a:r>
            <a:endParaRPr lang="ko-KR" altLang="en-US" dirty="0" smtClean="0"/>
          </a:p>
        </p:txBody>
      </p:sp>
      <p:sp>
        <p:nvSpPr>
          <p:cNvPr id="17" name="TextBox 16"/>
          <p:cNvSpPr txBox="1"/>
          <p:nvPr/>
        </p:nvSpPr>
        <p:spPr>
          <a:xfrm>
            <a:off x="76200" y="5650468"/>
            <a:ext cx="3914854" cy="369332"/>
          </a:xfrm>
          <a:prstGeom prst="rect">
            <a:avLst/>
          </a:prstGeom>
          <a:noFill/>
        </p:spPr>
        <p:txBody>
          <a:bodyPr wrap="none" rtlCol="0">
            <a:spAutoFit/>
          </a:bodyPr>
          <a:lstStyle/>
          <a:p>
            <a:r>
              <a:rPr lang="en-US" altLang="ko-KR" b="1" dirty="0" smtClean="0">
                <a:solidFill>
                  <a:srgbClr val="C00000"/>
                </a:solidFill>
              </a:rPr>
              <a:t>ex2.com</a:t>
            </a:r>
            <a:r>
              <a:rPr lang="ko-KR" altLang="en-US" b="1" dirty="0" smtClean="0">
                <a:solidFill>
                  <a:srgbClr val="C00000"/>
                </a:solidFill>
              </a:rPr>
              <a:t>의 데이터를 믿을 수 있을까</a:t>
            </a:r>
            <a:r>
              <a:rPr lang="en-US" altLang="ko-KR" b="1" dirty="0" smtClean="0">
                <a:solidFill>
                  <a:srgbClr val="C00000"/>
                </a:solidFill>
              </a:rPr>
              <a:t>?</a:t>
            </a:r>
            <a:endParaRPr lang="ko-KR" altLang="en-US" b="1" dirty="0">
              <a:solidFill>
                <a:srgbClr val="C00000"/>
              </a:solidFill>
            </a:endParaRPr>
          </a:p>
        </p:txBody>
      </p:sp>
      <p:sp>
        <p:nvSpPr>
          <p:cNvPr id="18" name="TextBox 17"/>
          <p:cNvSpPr txBox="1"/>
          <p:nvPr/>
        </p:nvSpPr>
        <p:spPr>
          <a:xfrm>
            <a:off x="4834463" y="5650468"/>
            <a:ext cx="3852337" cy="369332"/>
          </a:xfrm>
          <a:prstGeom prst="rect">
            <a:avLst/>
          </a:prstGeom>
          <a:noFill/>
        </p:spPr>
        <p:txBody>
          <a:bodyPr wrap="none" rtlCol="0">
            <a:spAutoFit/>
          </a:bodyPr>
          <a:lstStyle/>
          <a:p>
            <a:r>
              <a:rPr lang="en-US" altLang="ko-KR" b="1" dirty="0" smtClean="0">
                <a:solidFill>
                  <a:srgbClr val="C00000"/>
                </a:solidFill>
              </a:rPr>
              <a:t>ex1.com</a:t>
            </a:r>
            <a:r>
              <a:rPr lang="ko-KR" altLang="en-US" b="1" dirty="0" smtClean="0">
                <a:solidFill>
                  <a:srgbClr val="C00000"/>
                </a:solidFill>
              </a:rPr>
              <a:t>이 우리를 공격하면 어쩌지</a:t>
            </a:r>
            <a:r>
              <a:rPr lang="en-US" altLang="ko-KR" b="1" dirty="0" smtClean="0">
                <a:solidFill>
                  <a:srgbClr val="C00000"/>
                </a:solidFill>
              </a:rPr>
              <a:t>?</a:t>
            </a:r>
            <a:endParaRPr lang="ko-KR" altLang="en-US" b="1"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Cross Domain Request (XDR)</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917174"/>
          </a:xfrm>
        </p:spPr>
        <p:txBody>
          <a:bodyPr/>
          <a:lstStyle/>
          <a:p>
            <a:r>
              <a:rPr lang="ko-KR" altLang="en-US" dirty="0" smtClean="0"/>
              <a:t>다른 도메인과의 </a:t>
            </a:r>
            <a:r>
              <a:rPr lang="ko-KR" altLang="en-US" b="1" u="sng" dirty="0" smtClean="0"/>
              <a:t>안전한</a:t>
            </a:r>
            <a:r>
              <a:rPr lang="en-US" altLang="ko-KR" dirty="0" smtClean="0"/>
              <a:t> </a:t>
            </a:r>
            <a:r>
              <a:rPr lang="ko-KR" altLang="en-US" dirty="0" err="1" smtClean="0"/>
              <a:t>비동기</a:t>
            </a:r>
            <a:r>
              <a:rPr lang="ko-KR" altLang="en-US" dirty="0" smtClean="0"/>
              <a:t> 통신</a:t>
            </a:r>
            <a:endParaRPr lang="en-US" altLang="ko-KR" dirty="0" smtClean="0"/>
          </a:p>
          <a:p>
            <a:pPr lvl="1"/>
            <a:endParaRPr lang="en-US" altLang="ko-KR" dirty="0" smtClean="0"/>
          </a:p>
        </p:txBody>
      </p:sp>
      <p:sp>
        <p:nvSpPr>
          <p:cNvPr id="4" name="Rounded Rectangle 5"/>
          <p:cNvSpPr/>
          <p:nvPr/>
        </p:nvSpPr>
        <p:spPr bwMode="auto">
          <a:xfrm>
            <a:off x="1662223" y="2514600"/>
            <a:ext cx="2201333" cy="882953"/>
          </a:xfrm>
          <a:prstGeom prst="roundRect">
            <a:avLst>
              <a:gd name="adj" fmla="val 9033"/>
            </a:avLst>
          </a:prstGeom>
          <a:gradFill flip="none" rotWithShape="1">
            <a:gsLst>
              <a:gs pos="0">
                <a:schemeClr val="accent1"/>
              </a:gs>
              <a:gs pos="0">
                <a:schemeClr val="accent1">
                  <a:lumMod val="40000"/>
                  <a:lumOff val="60000"/>
                  <a:alpha val="32000"/>
                </a:schemeClr>
              </a:gs>
              <a:gs pos="80000">
                <a:schemeClr val="accent1">
                  <a:lumMod val="60000"/>
                  <a:lumOff val="40000"/>
                  <a:alpha val="74000"/>
                </a:schemeClr>
              </a:gs>
              <a:gs pos="100000">
                <a:schemeClr val="accent1">
                  <a:alpha val="50000"/>
                </a:schemeClr>
              </a:gs>
            </a:gsLst>
            <a:path path="circle">
              <a:fillToRect l="50000" t="50000" r="50000" b="50000"/>
            </a:path>
            <a:tileRect/>
          </a:gradFill>
          <a:ln w="12700">
            <a:solidFill>
              <a:schemeClr val="accent1"/>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IE8</a:t>
            </a:r>
          </a:p>
        </p:txBody>
      </p:sp>
      <p:sp>
        <p:nvSpPr>
          <p:cNvPr id="5" name="Rounded Rectangle 9"/>
          <p:cNvSpPr/>
          <p:nvPr/>
        </p:nvSpPr>
        <p:spPr bwMode="auto">
          <a:xfrm>
            <a:off x="1662223" y="4687637"/>
            <a:ext cx="2201333" cy="882953"/>
          </a:xfrm>
          <a:prstGeom prst="roundRect">
            <a:avLst>
              <a:gd name="adj" fmla="val 9033"/>
            </a:avLst>
          </a:prstGeom>
          <a:gradFill flip="none" rotWithShape="1">
            <a:gsLst>
              <a:gs pos="0">
                <a:schemeClr val="accent2"/>
              </a:gs>
              <a:gs pos="0">
                <a:schemeClr val="accent2">
                  <a:lumMod val="40000"/>
                  <a:lumOff val="60000"/>
                  <a:alpha val="27000"/>
                </a:schemeClr>
              </a:gs>
              <a:gs pos="80000">
                <a:schemeClr val="accent2">
                  <a:lumMod val="60000"/>
                  <a:lumOff val="40000"/>
                  <a:alpha val="77000"/>
                </a:schemeClr>
              </a:gs>
              <a:gs pos="100000">
                <a:schemeClr val="accent2"/>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ex1.com</a:t>
            </a:r>
          </a:p>
        </p:txBody>
      </p:sp>
      <p:sp>
        <p:nvSpPr>
          <p:cNvPr id="6" name="Rounded Rectangle 10"/>
          <p:cNvSpPr/>
          <p:nvPr/>
        </p:nvSpPr>
        <p:spPr bwMode="auto">
          <a:xfrm>
            <a:off x="4961467" y="4687637"/>
            <a:ext cx="2201333" cy="882953"/>
          </a:xfrm>
          <a:prstGeom prst="roundRect">
            <a:avLst>
              <a:gd name="adj" fmla="val 9033"/>
            </a:avLst>
          </a:prstGeom>
          <a:gradFill flip="none" rotWithShape="1">
            <a:gsLst>
              <a:gs pos="0">
                <a:schemeClr val="accent3"/>
              </a:gs>
              <a:gs pos="0">
                <a:schemeClr val="accent3">
                  <a:lumMod val="40000"/>
                  <a:lumOff val="60000"/>
                  <a:alpha val="23000"/>
                </a:schemeClr>
              </a:gs>
              <a:gs pos="80000">
                <a:schemeClr val="accent3">
                  <a:lumMod val="60000"/>
                  <a:lumOff val="40000"/>
                  <a:alpha val="70000"/>
                </a:schemeClr>
              </a:gs>
              <a:gs pos="100000">
                <a:schemeClr val="accent3"/>
              </a:gs>
            </a:gsLst>
            <a:path path="circle">
              <a:fillToRect l="50000" t="50000" r="50000" b="50000"/>
            </a:path>
            <a:tileRect/>
          </a:gradFill>
          <a:ln>
            <a:solidFill>
              <a:schemeClr val="accent3"/>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ex2.com</a:t>
            </a:r>
          </a:p>
        </p:txBody>
      </p:sp>
      <p:cxnSp>
        <p:nvCxnSpPr>
          <p:cNvPr id="7" name="직선 화살표 연결선 6"/>
          <p:cNvCxnSpPr/>
          <p:nvPr/>
        </p:nvCxnSpPr>
        <p:spPr>
          <a:xfrm rot="5400000">
            <a:off x="1870352" y="4041801"/>
            <a:ext cx="129008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직선 화살표 연결선 7"/>
          <p:cNvCxnSpPr/>
          <p:nvPr/>
        </p:nvCxnSpPr>
        <p:spPr>
          <a:xfrm rot="5400000" flipH="1" flipV="1">
            <a:off x="2327156" y="4042994"/>
            <a:ext cx="128929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직선 화살표 연결선 8"/>
          <p:cNvCxnSpPr/>
          <p:nvPr/>
        </p:nvCxnSpPr>
        <p:spPr>
          <a:xfrm>
            <a:off x="3863556" y="3124200"/>
            <a:ext cx="1927644" cy="15634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직선 화살표 연결선 9"/>
          <p:cNvCxnSpPr/>
          <p:nvPr/>
        </p:nvCxnSpPr>
        <p:spPr>
          <a:xfrm rot="10800000">
            <a:off x="3863556" y="2743203"/>
            <a:ext cx="2461044" cy="194443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30165" y="3886200"/>
            <a:ext cx="808235" cy="369332"/>
          </a:xfrm>
          <a:prstGeom prst="rect">
            <a:avLst/>
          </a:prstGeom>
          <a:noFill/>
        </p:spPr>
        <p:txBody>
          <a:bodyPr wrap="none" rtlCol="0">
            <a:spAutoFit/>
          </a:bodyPr>
          <a:lstStyle/>
          <a:p>
            <a:r>
              <a:rPr lang="en-US" altLang="ko-KR" dirty="0" smtClean="0"/>
              <a:t>1. </a:t>
            </a:r>
            <a:r>
              <a:rPr lang="en-US" altLang="ko-KR" dirty="0" err="1" smtClean="0"/>
              <a:t>Req</a:t>
            </a:r>
            <a:endParaRPr lang="ko-KR" altLang="en-US" dirty="0"/>
          </a:p>
        </p:txBody>
      </p:sp>
      <p:sp>
        <p:nvSpPr>
          <p:cNvPr id="12" name="TextBox 11"/>
          <p:cNvSpPr txBox="1"/>
          <p:nvPr/>
        </p:nvSpPr>
        <p:spPr>
          <a:xfrm>
            <a:off x="3055320" y="3886200"/>
            <a:ext cx="763351" cy="369332"/>
          </a:xfrm>
          <a:prstGeom prst="rect">
            <a:avLst/>
          </a:prstGeom>
          <a:noFill/>
        </p:spPr>
        <p:txBody>
          <a:bodyPr wrap="none" rtlCol="0">
            <a:spAutoFit/>
          </a:bodyPr>
          <a:lstStyle/>
          <a:p>
            <a:r>
              <a:rPr lang="en-US" altLang="ko-KR" dirty="0" smtClean="0"/>
              <a:t>2. Res</a:t>
            </a:r>
            <a:endParaRPr lang="ko-KR" altLang="en-US" dirty="0"/>
          </a:p>
        </p:txBody>
      </p:sp>
      <p:sp>
        <p:nvSpPr>
          <p:cNvPr id="13" name="TextBox 12"/>
          <p:cNvSpPr txBox="1"/>
          <p:nvPr/>
        </p:nvSpPr>
        <p:spPr>
          <a:xfrm>
            <a:off x="4343400" y="4038600"/>
            <a:ext cx="808235" cy="369332"/>
          </a:xfrm>
          <a:prstGeom prst="rect">
            <a:avLst/>
          </a:prstGeom>
          <a:noFill/>
        </p:spPr>
        <p:txBody>
          <a:bodyPr wrap="none" rtlCol="0">
            <a:spAutoFit/>
          </a:bodyPr>
          <a:lstStyle/>
          <a:p>
            <a:r>
              <a:rPr lang="en-US" altLang="ko-KR" dirty="0" smtClean="0"/>
              <a:t>3. </a:t>
            </a:r>
            <a:r>
              <a:rPr lang="en-US" altLang="ko-KR" dirty="0" err="1" smtClean="0"/>
              <a:t>Req</a:t>
            </a:r>
            <a:endParaRPr lang="ko-KR" altLang="en-US" dirty="0" smtClean="0"/>
          </a:p>
        </p:txBody>
      </p:sp>
      <p:sp>
        <p:nvSpPr>
          <p:cNvPr id="14" name="TextBox 13"/>
          <p:cNvSpPr txBox="1"/>
          <p:nvPr/>
        </p:nvSpPr>
        <p:spPr>
          <a:xfrm>
            <a:off x="5029200" y="3364468"/>
            <a:ext cx="763351" cy="369332"/>
          </a:xfrm>
          <a:prstGeom prst="rect">
            <a:avLst/>
          </a:prstGeom>
          <a:noFill/>
        </p:spPr>
        <p:txBody>
          <a:bodyPr wrap="none" rtlCol="0">
            <a:spAutoFit/>
          </a:bodyPr>
          <a:lstStyle/>
          <a:p>
            <a:r>
              <a:rPr lang="en-US" altLang="ko-KR" dirty="0" smtClean="0"/>
              <a:t>4. Res</a:t>
            </a:r>
            <a:endParaRPr lang="ko-KR" altLang="en-US" dirty="0" smtClean="0"/>
          </a:p>
        </p:txBody>
      </p:sp>
      <p:sp>
        <p:nvSpPr>
          <p:cNvPr id="17" name="TextBox 16"/>
          <p:cNvSpPr txBox="1"/>
          <p:nvPr/>
        </p:nvSpPr>
        <p:spPr>
          <a:xfrm>
            <a:off x="76200" y="5650468"/>
            <a:ext cx="3914854" cy="369332"/>
          </a:xfrm>
          <a:prstGeom prst="rect">
            <a:avLst/>
          </a:prstGeom>
          <a:noFill/>
        </p:spPr>
        <p:txBody>
          <a:bodyPr wrap="none" rtlCol="0">
            <a:spAutoFit/>
          </a:bodyPr>
          <a:lstStyle/>
          <a:p>
            <a:r>
              <a:rPr lang="en-US" altLang="ko-KR" b="1" dirty="0" smtClean="0">
                <a:solidFill>
                  <a:srgbClr val="C00000"/>
                </a:solidFill>
              </a:rPr>
              <a:t>ex2.com</a:t>
            </a:r>
            <a:r>
              <a:rPr lang="ko-KR" altLang="en-US" b="1" dirty="0" smtClean="0">
                <a:solidFill>
                  <a:srgbClr val="C00000"/>
                </a:solidFill>
              </a:rPr>
              <a:t>의 데이터를 믿을 수 있을까</a:t>
            </a:r>
            <a:r>
              <a:rPr lang="en-US" altLang="ko-KR" b="1" dirty="0" smtClean="0">
                <a:solidFill>
                  <a:srgbClr val="C00000"/>
                </a:solidFill>
              </a:rPr>
              <a:t>?</a:t>
            </a:r>
            <a:endParaRPr lang="ko-KR" altLang="en-US" b="1" dirty="0">
              <a:solidFill>
                <a:srgbClr val="C00000"/>
              </a:solidFill>
            </a:endParaRPr>
          </a:p>
        </p:txBody>
      </p:sp>
      <p:sp>
        <p:nvSpPr>
          <p:cNvPr id="18" name="TextBox 17"/>
          <p:cNvSpPr txBox="1"/>
          <p:nvPr/>
        </p:nvSpPr>
        <p:spPr>
          <a:xfrm>
            <a:off x="4834463" y="5650468"/>
            <a:ext cx="3852337" cy="369332"/>
          </a:xfrm>
          <a:prstGeom prst="rect">
            <a:avLst/>
          </a:prstGeom>
          <a:noFill/>
        </p:spPr>
        <p:txBody>
          <a:bodyPr wrap="none" rtlCol="0">
            <a:spAutoFit/>
          </a:bodyPr>
          <a:lstStyle/>
          <a:p>
            <a:r>
              <a:rPr lang="en-US" altLang="ko-KR" b="1" dirty="0" smtClean="0">
                <a:solidFill>
                  <a:srgbClr val="C00000"/>
                </a:solidFill>
              </a:rPr>
              <a:t>ex1.com</a:t>
            </a:r>
            <a:r>
              <a:rPr lang="ko-KR" altLang="en-US" b="1" dirty="0" smtClean="0">
                <a:solidFill>
                  <a:srgbClr val="C00000"/>
                </a:solidFill>
              </a:rPr>
              <a:t>이 우리를 공격하면 어쩌지</a:t>
            </a:r>
            <a:r>
              <a:rPr lang="en-US" altLang="ko-KR" b="1" dirty="0" smtClean="0">
                <a:solidFill>
                  <a:srgbClr val="C00000"/>
                </a:solidFill>
              </a:rPr>
              <a:t>?</a:t>
            </a:r>
            <a:endParaRPr lang="ko-KR" altLang="en-US" b="1" dirty="0">
              <a:solidFill>
                <a:srgbClr val="C00000"/>
              </a:solidFill>
            </a:endParaRPr>
          </a:p>
        </p:txBody>
      </p:sp>
      <p:sp>
        <p:nvSpPr>
          <p:cNvPr id="19" name="사각형 설명선 18"/>
          <p:cNvSpPr/>
          <p:nvPr/>
        </p:nvSpPr>
        <p:spPr bwMode="auto">
          <a:xfrm>
            <a:off x="228600" y="4038600"/>
            <a:ext cx="1752600" cy="1447800"/>
          </a:xfrm>
          <a:prstGeom prst="wedgeRectCallout">
            <a:avLst/>
          </a:prstGeom>
          <a:gradFill flip="none" rotWithShape="1">
            <a:gsLst>
              <a:gs pos="0">
                <a:schemeClr val="accent4">
                  <a:lumMod val="50000"/>
                </a:schemeClr>
              </a:gs>
              <a:gs pos="0">
                <a:schemeClr val="accent4">
                  <a:lumMod val="75000"/>
                  <a:alpha val="20000"/>
                </a:schemeClr>
              </a:gs>
              <a:gs pos="80000">
                <a:schemeClr val="accent4">
                  <a:lumMod val="75000"/>
                  <a:alpha val="55000"/>
                </a:schemeClr>
              </a:gs>
              <a:gs pos="100000">
                <a:schemeClr val="accent4">
                  <a:lumMod val="50000"/>
                </a:schemeClr>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altLang="ko-KR" sz="2100" dirty="0" smtClean="0">
                <a:solidFill>
                  <a:schemeClr val="tx1"/>
                </a:solidFill>
                <a:latin typeface="Segoe" pitchFamily="34" charset="0"/>
              </a:rPr>
              <a:t>HTML/JSON</a:t>
            </a:r>
          </a:p>
          <a:p>
            <a:pPr algn="ctr" defTabSz="914099" fontAlgn="base">
              <a:spcBef>
                <a:spcPct val="0"/>
              </a:spcBef>
              <a:spcAft>
                <a:spcPct val="0"/>
              </a:spcAft>
            </a:pPr>
            <a:r>
              <a:rPr lang="en-US" altLang="ko-KR" sz="2100" dirty="0" smtClean="0">
                <a:solidFill>
                  <a:schemeClr val="tx1"/>
                </a:solidFill>
                <a:latin typeface="Segoe" pitchFamily="34" charset="0"/>
              </a:rPr>
              <a:t>Sanitizing</a:t>
            </a:r>
            <a:endParaRPr lang="ko-KR" altLang="en-US" sz="2100" dirty="0" smtClean="0">
              <a:solidFill>
                <a:schemeClr val="tx1"/>
              </a:solidFill>
              <a:latin typeface="Segoe" pitchFamily="34" charset="0"/>
            </a:endParaRPr>
          </a:p>
        </p:txBody>
      </p:sp>
      <p:sp>
        <p:nvSpPr>
          <p:cNvPr id="20" name="사각형 설명선 19"/>
          <p:cNvSpPr/>
          <p:nvPr/>
        </p:nvSpPr>
        <p:spPr bwMode="auto">
          <a:xfrm>
            <a:off x="6934200" y="4038600"/>
            <a:ext cx="1752600" cy="1447800"/>
          </a:xfrm>
          <a:prstGeom prst="wedgeRectCallout">
            <a:avLst>
              <a:gd name="adj1" fmla="val 21028"/>
              <a:gd name="adj2" fmla="val 61766"/>
            </a:avLst>
          </a:prstGeom>
          <a:gradFill flip="none" rotWithShape="1">
            <a:gsLst>
              <a:gs pos="0">
                <a:schemeClr val="accent4">
                  <a:lumMod val="50000"/>
                </a:schemeClr>
              </a:gs>
              <a:gs pos="0">
                <a:schemeClr val="accent4">
                  <a:lumMod val="75000"/>
                  <a:alpha val="20000"/>
                </a:schemeClr>
              </a:gs>
              <a:gs pos="80000">
                <a:schemeClr val="accent4">
                  <a:lumMod val="75000"/>
                  <a:alpha val="55000"/>
                </a:schemeClr>
              </a:gs>
              <a:gs pos="100000">
                <a:schemeClr val="accent4">
                  <a:lumMod val="50000"/>
                </a:schemeClr>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altLang="ko-KR" sz="2300" dirty="0" smtClean="0">
                <a:solidFill>
                  <a:schemeClr val="tx1"/>
                </a:solidFill>
                <a:latin typeface="Segoe" pitchFamily="34" charset="0"/>
              </a:rPr>
              <a:t>Access Control Header</a:t>
            </a:r>
            <a:endParaRPr lang="ko-KR" altLang="en-US" sz="23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Cross Domain Request (XDR)</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3748719"/>
          </a:xfrm>
        </p:spPr>
        <p:txBody>
          <a:bodyPr/>
          <a:lstStyle/>
          <a:p>
            <a:r>
              <a:rPr lang="en-US" altLang="ko-KR" dirty="0" err="1" smtClean="0"/>
              <a:t>XDomainRequest</a:t>
            </a:r>
            <a:r>
              <a:rPr lang="ko-KR" altLang="en-US" dirty="0" smtClean="0"/>
              <a:t> 객체는 비표준 확장</a:t>
            </a:r>
            <a:endParaRPr lang="en-US" dirty="0" smtClean="0"/>
          </a:p>
          <a:p>
            <a:pPr lvl="1"/>
            <a:r>
              <a:rPr lang="en-US" altLang="ko-KR" sz="2400" dirty="0" err="1" smtClean="0"/>
              <a:t>XMLHttpRequest</a:t>
            </a:r>
            <a:r>
              <a:rPr lang="en-US" altLang="ko-KR" sz="2400" dirty="0" smtClean="0"/>
              <a:t> 2 </a:t>
            </a:r>
            <a:r>
              <a:rPr lang="en-US" altLang="ko-KR" sz="2000" dirty="0" smtClean="0"/>
              <a:t>(XS-</a:t>
            </a:r>
            <a:r>
              <a:rPr lang="en-US" altLang="ko-KR" sz="2000" dirty="0" err="1" smtClean="0"/>
              <a:t>XMLHttpRequest</a:t>
            </a:r>
            <a:r>
              <a:rPr lang="en-US" altLang="ko-KR" sz="2000" dirty="0" smtClean="0"/>
              <a:t>)</a:t>
            </a:r>
            <a:r>
              <a:rPr lang="en-US" altLang="ko-KR" sz="2400" dirty="0" smtClean="0"/>
              <a:t> </a:t>
            </a:r>
            <a:r>
              <a:rPr lang="ko-KR" altLang="en-US" sz="2400" dirty="0" smtClean="0"/>
              <a:t>작업 중</a:t>
            </a:r>
            <a:endParaRPr lang="en-US" altLang="ko-KR" sz="2400" dirty="0" smtClean="0"/>
          </a:p>
          <a:p>
            <a:pPr lvl="1"/>
            <a:r>
              <a:rPr lang="en-US" altLang="ko-KR" sz="2400" dirty="0" smtClean="0"/>
              <a:t>FF 3.5 - </a:t>
            </a:r>
            <a:r>
              <a:rPr lang="ko-KR" altLang="en-US" sz="2400" dirty="0" smtClean="0"/>
              <a:t>지원 예정</a:t>
            </a:r>
            <a:r>
              <a:rPr lang="en-US" altLang="ko-KR" sz="2400" dirty="0" smtClean="0"/>
              <a:t/>
            </a:r>
            <a:br>
              <a:rPr lang="en-US" altLang="ko-KR" sz="2400" dirty="0" smtClean="0"/>
            </a:br>
            <a:r>
              <a:rPr lang="en-US" altLang="ko-KR" sz="2400" dirty="0" smtClean="0"/>
              <a:t>FF 3.0 -</a:t>
            </a:r>
            <a:r>
              <a:rPr lang="ko-KR" altLang="en-US" sz="2400" dirty="0" smtClean="0"/>
              <a:t> </a:t>
            </a:r>
            <a:r>
              <a:rPr lang="en-US" altLang="ko-KR" sz="2400" dirty="0" smtClean="0"/>
              <a:t>privileged script</a:t>
            </a:r>
            <a:r>
              <a:rPr lang="ko-KR" altLang="en-US" sz="2400" dirty="0" smtClean="0"/>
              <a:t>에서만 지원</a:t>
            </a:r>
            <a:endParaRPr lang="en-US" altLang="ko-KR" sz="2400" dirty="0" smtClean="0"/>
          </a:p>
          <a:p>
            <a:pPr lvl="1"/>
            <a:r>
              <a:rPr lang="en-US" altLang="ko-KR" sz="2400" dirty="0" smtClean="0"/>
              <a:t>MS</a:t>
            </a:r>
            <a:r>
              <a:rPr lang="ko-KR" altLang="en-US" sz="2400" dirty="0" smtClean="0"/>
              <a:t>는 </a:t>
            </a:r>
            <a:r>
              <a:rPr lang="en-US" altLang="ko-KR" sz="2400" dirty="0" err="1" smtClean="0"/>
              <a:t>XMLHttpRequest</a:t>
            </a:r>
            <a:r>
              <a:rPr lang="en-US" altLang="ko-KR" sz="2400" dirty="0" smtClean="0"/>
              <a:t> </a:t>
            </a:r>
            <a:r>
              <a:rPr lang="ko-KR" altLang="en-US" sz="2400" dirty="0" smtClean="0"/>
              <a:t>확장이 </a:t>
            </a:r>
            <a:r>
              <a:rPr lang="ko-KR" altLang="en-US" sz="2400" dirty="0" smtClean="0"/>
              <a:t>위험하다는 판단</a:t>
            </a:r>
            <a:endParaRPr lang="en-US" altLang="ko-KR" sz="2400" dirty="0" smtClean="0"/>
          </a:p>
          <a:p>
            <a:pPr lvl="1"/>
            <a:r>
              <a:rPr lang="en-US" altLang="ko-KR" sz="2400" dirty="0" smtClean="0"/>
              <a:t>Dynamic </a:t>
            </a:r>
            <a:r>
              <a:rPr lang="en-US" altLang="ko-KR" sz="2400" dirty="0" smtClean="0"/>
              <a:t>Script Tag, Server Proxy, Flash </a:t>
            </a:r>
            <a:r>
              <a:rPr lang="ko-KR" altLang="en-US" sz="2400" dirty="0" smtClean="0"/>
              <a:t>등으로 대체 구현 가능</a:t>
            </a:r>
            <a:endParaRPr lang="en-US" altLang="ko-KR" sz="2400" dirty="0" smtClean="0"/>
          </a:p>
          <a:p>
            <a:r>
              <a:rPr lang="ko-KR" altLang="en-US" dirty="0" err="1" smtClean="0"/>
              <a:t>서버측</a:t>
            </a:r>
            <a:r>
              <a:rPr lang="ko-KR" altLang="en-US" dirty="0" smtClean="0"/>
              <a:t> 접근 제어 방식은 표준에 의거</a:t>
            </a:r>
            <a:r>
              <a:rPr lang="en-US" altLang="ko-KR" dirty="0" smtClean="0"/>
              <a:t>(RC1)</a:t>
            </a:r>
          </a:p>
          <a:p>
            <a:pPr lvl="1"/>
            <a:r>
              <a:rPr lang="en-US" altLang="ko-KR" dirty="0" smtClean="0"/>
              <a:t>W3C Cross-Origin Resource Sharing</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b="1" u="sng" dirty="0" smtClean="0"/>
              <a:t>Cross Document Messaging (XDM)</a:t>
            </a:r>
          </a:p>
          <a:p>
            <a:r>
              <a:rPr lang="en-US" altLang="ko-KR" dirty="0" smtClean="0"/>
              <a:t>HTML/JSON Sanitizing</a:t>
            </a:r>
          </a:p>
          <a:p>
            <a:r>
              <a:rPr lang="en-US" altLang="ko-KR"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Cross Document Messaging </a:t>
            </a:r>
            <a:r>
              <a:rPr sz="4000" smtClean="0"/>
              <a:t>(XDM)</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43198"/>
          </a:xfrm>
        </p:spPr>
        <p:txBody>
          <a:bodyPr/>
          <a:lstStyle/>
          <a:p>
            <a:r>
              <a:rPr lang="ko-KR" altLang="en-US" dirty="0" smtClean="0"/>
              <a:t>두 </a:t>
            </a:r>
            <a:r>
              <a:rPr lang="en-US" altLang="ko-KR" dirty="0" smtClean="0"/>
              <a:t>Frame </a:t>
            </a:r>
            <a:r>
              <a:rPr lang="ko-KR" altLang="en-US" dirty="0" smtClean="0"/>
              <a:t>사이의 </a:t>
            </a:r>
            <a:r>
              <a:rPr lang="ko-KR" altLang="en-US" dirty="0" err="1" smtClean="0"/>
              <a:t>메시징</a:t>
            </a:r>
            <a:endParaRPr lang="ko-KR" altLang="en-US" dirty="0" smtClean="0"/>
          </a:p>
        </p:txBody>
      </p:sp>
      <p:sp>
        <p:nvSpPr>
          <p:cNvPr id="4" name="Rounded Rectangle 5"/>
          <p:cNvSpPr/>
          <p:nvPr/>
        </p:nvSpPr>
        <p:spPr bwMode="auto">
          <a:xfrm>
            <a:off x="2667000" y="2514600"/>
            <a:ext cx="3886200" cy="2743200"/>
          </a:xfrm>
          <a:prstGeom prst="roundRect">
            <a:avLst>
              <a:gd name="adj" fmla="val 9033"/>
            </a:avLst>
          </a:prstGeom>
          <a:gradFill flip="none" rotWithShape="1">
            <a:gsLst>
              <a:gs pos="0">
                <a:schemeClr val="accent2"/>
              </a:gs>
              <a:gs pos="0">
                <a:schemeClr val="accent2">
                  <a:lumMod val="40000"/>
                  <a:lumOff val="60000"/>
                  <a:alpha val="27000"/>
                </a:schemeClr>
              </a:gs>
              <a:gs pos="80000">
                <a:schemeClr val="accent2">
                  <a:lumMod val="60000"/>
                  <a:lumOff val="40000"/>
                  <a:alpha val="77000"/>
                </a:schemeClr>
              </a:gs>
              <a:gs pos="100000">
                <a:schemeClr val="accent2"/>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300" dirty="0" smtClean="0">
                <a:solidFill>
                  <a:schemeClr val="tx1"/>
                </a:solidFill>
                <a:latin typeface="Segoe" pitchFamily="34" charset="0"/>
              </a:rPr>
              <a:t>ex1.com/a.html</a:t>
            </a:r>
          </a:p>
          <a:p>
            <a:pPr algn="ctr" defTabSz="914099"/>
            <a:r>
              <a:rPr lang="en-US" sz="2300" dirty="0" smtClean="0">
                <a:solidFill>
                  <a:schemeClr val="tx1"/>
                </a:solidFill>
                <a:latin typeface="Segoe" pitchFamily="34" charset="0"/>
              </a:rPr>
              <a:t>(Origin domain)</a:t>
            </a:r>
          </a:p>
        </p:txBody>
      </p:sp>
      <p:sp>
        <p:nvSpPr>
          <p:cNvPr id="6" name="Rounded Rectangle 10"/>
          <p:cNvSpPr/>
          <p:nvPr/>
        </p:nvSpPr>
        <p:spPr bwMode="auto">
          <a:xfrm>
            <a:off x="2971800" y="4038600"/>
            <a:ext cx="3352800" cy="882953"/>
          </a:xfrm>
          <a:prstGeom prst="roundRect">
            <a:avLst>
              <a:gd name="adj" fmla="val 9033"/>
            </a:avLst>
          </a:prstGeom>
          <a:gradFill flip="none" rotWithShape="1">
            <a:gsLst>
              <a:gs pos="0">
                <a:schemeClr val="accent3"/>
              </a:gs>
              <a:gs pos="0">
                <a:schemeClr val="accent3">
                  <a:lumMod val="40000"/>
                  <a:lumOff val="60000"/>
                  <a:alpha val="23000"/>
                </a:schemeClr>
              </a:gs>
              <a:gs pos="80000">
                <a:schemeClr val="accent3">
                  <a:lumMod val="60000"/>
                  <a:lumOff val="40000"/>
                  <a:alpha val="70000"/>
                </a:schemeClr>
              </a:gs>
              <a:gs pos="100000">
                <a:schemeClr val="accent3"/>
              </a:gs>
            </a:gsLst>
            <a:path path="circle">
              <a:fillToRect l="50000" t="50000" r="50000" b="50000"/>
            </a:path>
            <a:tileRect/>
          </a:gradFill>
          <a:ln>
            <a:solidFill>
              <a:schemeClr val="accent3"/>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ex2.com/gadget.html</a:t>
            </a:r>
          </a:p>
          <a:p>
            <a:pPr algn="ctr" defTabSz="914099"/>
            <a:r>
              <a:rPr lang="en-US" sz="2300" dirty="0" smtClean="0">
                <a:solidFill>
                  <a:schemeClr val="tx1"/>
                </a:solidFill>
                <a:latin typeface="Segoe" pitchFamily="34" charset="0"/>
              </a:rPr>
              <a:t>(Target domain)</a:t>
            </a:r>
          </a:p>
        </p:txBody>
      </p:sp>
      <p:cxnSp>
        <p:nvCxnSpPr>
          <p:cNvPr id="11" name="직선 화살표 연결선 10"/>
          <p:cNvCxnSpPr/>
          <p:nvPr/>
        </p:nvCxnSpPr>
        <p:spPr>
          <a:xfrm rot="16200000" flipV="1">
            <a:off x="4952998" y="3809996"/>
            <a:ext cx="762006" cy="1"/>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rot="5400000">
            <a:off x="3580207" y="3810398"/>
            <a:ext cx="762796"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2000" y="3505200"/>
            <a:ext cx="1871025" cy="369332"/>
          </a:xfrm>
          <a:prstGeom prst="rect">
            <a:avLst/>
          </a:prstGeom>
          <a:noFill/>
          <a:ln>
            <a:noFill/>
          </a:ln>
        </p:spPr>
        <p:txBody>
          <a:bodyPr wrap="none" rtlCol="0">
            <a:spAutoFit/>
          </a:bodyPr>
          <a:lstStyle/>
          <a:p>
            <a:r>
              <a:rPr lang="en-US" altLang="ko-KR" dirty="0" smtClean="0">
                <a:solidFill>
                  <a:srgbClr val="C00000"/>
                </a:solidFill>
              </a:rPr>
              <a:t>1. </a:t>
            </a:r>
            <a:r>
              <a:rPr lang="en-US" altLang="ko-KR" dirty="0" err="1" smtClean="0">
                <a:solidFill>
                  <a:srgbClr val="C00000"/>
                </a:solidFill>
              </a:rPr>
              <a:t>postMessage</a:t>
            </a:r>
            <a:r>
              <a:rPr lang="en-US" altLang="ko-KR" dirty="0" smtClean="0">
                <a:solidFill>
                  <a:srgbClr val="C00000"/>
                </a:solidFill>
              </a:rPr>
              <a:t>()</a:t>
            </a:r>
            <a:endParaRPr lang="ko-KR" altLang="en-US" dirty="0">
              <a:solidFill>
                <a:srgbClr val="C00000"/>
              </a:solidFill>
            </a:endParaRPr>
          </a:p>
        </p:txBody>
      </p:sp>
      <p:sp>
        <p:nvSpPr>
          <p:cNvPr id="31" name="TextBox 30"/>
          <p:cNvSpPr txBox="1"/>
          <p:nvPr/>
        </p:nvSpPr>
        <p:spPr>
          <a:xfrm>
            <a:off x="6615914" y="3505200"/>
            <a:ext cx="1689886" cy="369332"/>
          </a:xfrm>
          <a:prstGeom prst="rect">
            <a:avLst/>
          </a:prstGeom>
          <a:noFill/>
          <a:ln>
            <a:noFill/>
          </a:ln>
        </p:spPr>
        <p:txBody>
          <a:bodyPr wrap="none" rtlCol="0">
            <a:spAutoFit/>
          </a:bodyPr>
          <a:lstStyle/>
          <a:p>
            <a:r>
              <a:rPr lang="en-US" altLang="ko-KR" dirty="0" smtClean="0">
                <a:solidFill>
                  <a:srgbClr val="C00000"/>
                </a:solidFill>
              </a:rPr>
              <a:t>2. </a:t>
            </a:r>
            <a:r>
              <a:rPr lang="en-US" altLang="ko-KR" dirty="0" err="1" smtClean="0">
                <a:solidFill>
                  <a:srgbClr val="C00000"/>
                </a:solidFill>
              </a:rPr>
              <a:t>onmessage</a:t>
            </a:r>
            <a:r>
              <a:rPr lang="en-US" altLang="ko-KR" dirty="0" smtClean="0">
                <a:solidFill>
                  <a:srgbClr val="C00000"/>
                </a:solidFill>
              </a:rPr>
              <a:t>()</a:t>
            </a:r>
            <a:endParaRPr lang="ko-KR" altLang="en-US" dirty="0">
              <a:solidFill>
                <a:srgbClr val="C00000"/>
              </a:solidFill>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altLang="ko-KR" smtClean="0"/>
              <a:t>Cross Document Messasing </a:t>
            </a:r>
            <a:r>
              <a:rPr altLang="ko-KR" sz="4000" smtClean="0"/>
              <a:t>(XDM)</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3662541"/>
          </a:xfrm>
        </p:spPr>
        <p:txBody>
          <a:bodyPr/>
          <a:lstStyle/>
          <a:p>
            <a:r>
              <a:rPr lang="en-US" sz="2000" b="0" dirty="0" smtClean="0"/>
              <a:t>// host domain</a:t>
            </a:r>
          </a:p>
          <a:p>
            <a:r>
              <a:rPr lang="en-US" sz="2000" b="0" dirty="0" err="1" smtClean="0"/>
              <a:t>var</a:t>
            </a:r>
            <a:r>
              <a:rPr lang="en-US" sz="2000" b="0" dirty="0" smtClean="0"/>
              <a:t> target = </a:t>
            </a:r>
            <a:r>
              <a:rPr lang="en-US" sz="2000" b="0" dirty="0" err="1" smtClean="0"/>
              <a:t>Document.getElementById</a:t>
            </a:r>
            <a:r>
              <a:rPr lang="en-US" sz="2000" b="0" dirty="0" smtClean="0"/>
              <a:t>("</a:t>
            </a:r>
            <a:r>
              <a:rPr lang="en-US" sz="2000" b="0" dirty="0" err="1" smtClean="0"/>
              <a:t>targetFrame</a:t>
            </a:r>
            <a:r>
              <a:rPr lang="en-US" sz="2000" b="0" dirty="0" smtClean="0"/>
              <a:t>");</a:t>
            </a:r>
          </a:p>
          <a:p>
            <a:r>
              <a:rPr lang="en-US" sz="2000" b="0" dirty="0" err="1" smtClean="0"/>
              <a:t>target.contentWindow.</a:t>
            </a:r>
            <a:r>
              <a:rPr lang="en-US" sz="2000" u="sng" dirty="0" err="1" smtClean="0"/>
              <a:t>postMessage</a:t>
            </a:r>
            <a:r>
              <a:rPr lang="en-US" sz="2000" b="0" dirty="0" smtClean="0"/>
              <a:t>("hello");</a:t>
            </a:r>
          </a:p>
          <a:p>
            <a:endParaRPr lang="en-US" sz="2000" b="0" dirty="0" smtClean="0"/>
          </a:p>
          <a:p>
            <a:r>
              <a:rPr lang="en-US" sz="2000" b="0" dirty="0" smtClean="0"/>
              <a:t>// target domain</a:t>
            </a:r>
          </a:p>
          <a:p>
            <a:r>
              <a:rPr lang="en-US" sz="2000" b="0" dirty="0" err="1" smtClean="0"/>
              <a:t>window.</a:t>
            </a:r>
            <a:r>
              <a:rPr lang="en-US" sz="2000" u="sng" dirty="0" err="1" smtClean="0">
                <a:solidFill>
                  <a:srgbClr val="C00000"/>
                </a:solidFill>
              </a:rPr>
              <a:t>attachEvent</a:t>
            </a:r>
            <a:r>
              <a:rPr lang="en-US" sz="2000" b="0" dirty="0" smtClean="0"/>
              <a:t>("</a:t>
            </a:r>
            <a:r>
              <a:rPr lang="en-US" sz="2000" u="sng" dirty="0" err="1" smtClean="0"/>
              <a:t>onmessage</a:t>
            </a:r>
            <a:r>
              <a:rPr lang="en-US" sz="2000" b="0" dirty="0" smtClean="0"/>
              <a:t>", function(e){</a:t>
            </a:r>
          </a:p>
          <a:p>
            <a:r>
              <a:rPr lang="en-US" sz="2000" b="0" dirty="0" smtClean="0"/>
              <a:t>	if(</a:t>
            </a:r>
            <a:r>
              <a:rPr lang="en-US" sz="2000" b="0" dirty="0" err="1" smtClean="0"/>
              <a:t>e.domain</a:t>
            </a:r>
            <a:r>
              <a:rPr lang="en-US" sz="2000" b="0" dirty="0" smtClean="0"/>
              <a:t> !== "ex1.com") return;</a:t>
            </a:r>
          </a:p>
          <a:p>
            <a:endParaRPr lang="en-US" sz="2000" b="0" dirty="0" smtClean="0"/>
          </a:p>
          <a:p>
            <a:r>
              <a:rPr lang="en-US" sz="2000" b="0" dirty="0" smtClean="0"/>
              <a:t>	alert(</a:t>
            </a:r>
            <a:r>
              <a:rPr lang="en-US" sz="2000" b="0" dirty="0" err="1" smtClean="0"/>
              <a:t>e.data</a:t>
            </a:r>
            <a:r>
              <a:rPr lang="en-US" sz="2000" b="0" dirty="0" smtClean="0"/>
              <a:t> === "hello");</a:t>
            </a:r>
          </a:p>
          <a:p>
            <a:r>
              <a:rPr lang="en-US" sz="2000" b="0" dirty="0" smtClean="0"/>
              <a:t>	</a:t>
            </a:r>
            <a:r>
              <a:rPr lang="en-US" sz="2000" b="0" dirty="0" err="1" smtClean="0"/>
              <a:t>e.</a:t>
            </a:r>
            <a:r>
              <a:rPr lang="en-US" sz="2000" u="sng" dirty="0" err="1" smtClean="0"/>
              <a:t>source.postMessage</a:t>
            </a:r>
            <a:r>
              <a:rPr lang="en-US" sz="2000" b="0" dirty="0" smtClean="0"/>
              <a:t>("I'm listening!");</a:t>
            </a:r>
          </a:p>
          <a:p>
            <a:r>
              <a:rPr lang="en-US" sz="2000" b="0" dirty="0" smtClean="0"/>
              <a:t>});</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1574" y="4495800"/>
            <a:ext cx="7998002" cy="1523495"/>
          </a:xfrm>
        </p:spPr>
        <p:txBody>
          <a:bodyPr/>
          <a:lstStyle/>
          <a:p>
            <a:r>
              <a:rPr sz="4000" smtClean="0">
                <a:solidFill>
                  <a:schemeClr val="tx2">
                    <a:lumMod val="60000"/>
                    <a:lumOff val="40000"/>
                  </a:schemeClr>
                </a:solidFill>
                <a:effectLst/>
              </a:rPr>
              <a:t>Ajax </a:t>
            </a:r>
            <a:r>
              <a:rPr lang="ko-KR" altLang="en-US" sz="4000" dirty="0" smtClean="0">
                <a:solidFill>
                  <a:schemeClr val="tx2">
                    <a:lumMod val="60000"/>
                    <a:lumOff val="40000"/>
                  </a:schemeClr>
                </a:solidFill>
                <a:effectLst/>
                <a:latin typeface="맑은 고딕" pitchFamily="50" charset="-127"/>
                <a:ea typeface="맑은 고딕" pitchFamily="50" charset="-127"/>
              </a:rPr>
              <a:t>개발자가 알아야 할 모든 것</a:t>
            </a:r>
            <a:endParaRPr lang="en-US" sz="4000" dirty="0">
              <a:solidFill>
                <a:schemeClr val="tx2">
                  <a:lumMod val="60000"/>
                  <a:lumOff val="40000"/>
                </a:schemeClr>
              </a:solidFill>
              <a:effectLst/>
              <a:latin typeface="맑은 고딕" pitchFamily="50" charset="-127"/>
              <a:ea typeface="맑은 고딕" pitchFamily="50" charset="-127"/>
            </a:endParaRPr>
          </a:p>
        </p:txBody>
      </p:sp>
      <p:sp>
        <p:nvSpPr>
          <p:cNvPr id="3" name="Subtitle 2"/>
          <p:cNvSpPr>
            <a:spLocks noGrp="1"/>
          </p:cNvSpPr>
          <p:nvPr>
            <p:ph type="subTitle" idx="1"/>
          </p:nvPr>
        </p:nvSpPr>
        <p:spPr>
          <a:xfrm>
            <a:off x="1942863" y="5181600"/>
            <a:ext cx="7998002" cy="461665"/>
          </a:xfrm>
        </p:spPr>
        <p:txBody>
          <a:bodyPr/>
          <a:lstStyle/>
          <a:p>
            <a:r>
              <a:rPr lang="ko-KR" altLang="en-US" sz="2000" dirty="0" smtClean="0">
                <a:solidFill>
                  <a:schemeClr val="tx2">
                    <a:lumMod val="40000"/>
                    <a:lumOff val="60000"/>
                  </a:schemeClr>
                </a:solidFill>
              </a:rPr>
              <a:t>강규영 </a:t>
            </a:r>
            <a:r>
              <a:rPr lang="en-US" altLang="ko-KR" sz="2000" dirty="0" smtClean="0">
                <a:solidFill>
                  <a:schemeClr val="tx2">
                    <a:lumMod val="40000"/>
                    <a:lumOff val="60000"/>
                  </a:schemeClr>
                </a:solidFill>
                <a:hlinkClick r:id="rId3"/>
              </a:rPr>
              <a:t>http://alankang.tistory.com</a:t>
            </a:r>
            <a:r>
              <a:rPr lang="en-US" altLang="ko-KR" sz="2000" dirty="0" smtClean="0">
                <a:solidFill>
                  <a:schemeClr val="tx2">
                    <a:lumMod val="40000"/>
                    <a:lumOff val="60000"/>
                  </a:schemeClr>
                </a:solidFill>
              </a:rPr>
              <a:t/>
            </a:r>
            <a:br>
              <a:rPr lang="en-US" altLang="ko-KR" sz="2000" dirty="0" smtClean="0">
                <a:solidFill>
                  <a:schemeClr val="tx2">
                    <a:lumMod val="40000"/>
                    <a:lumOff val="60000"/>
                  </a:schemeClr>
                </a:solidFill>
              </a:rPr>
            </a:br>
            <a:r>
              <a:rPr lang="en-US" altLang="ko-KR" sz="2000" dirty="0" smtClean="0">
                <a:solidFill>
                  <a:schemeClr val="tx2">
                    <a:lumMod val="40000"/>
                    <a:lumOff val="60000"/>
                  </a:schemeClr>
                </a:solidFill>
              </a:rPr>
              <a:t>            </a:t>
            </a:r>
            <a:r>
              <a:rPr lang="en-US" altLang="ko-KR" sz="2000" dirty="0" smtClean="0">
                <a:solidFill>
                  <a:schemeClr val="tx2">
                    <a:lumMod val="40000"/>
                    <a:lumOff val="60000"/>
                  </a:schemeClr>
                </a:solidFill>
                <a:hlinkClick r:id="rId4"/>
              </a:rPr>
              <a:t>jania902@gmail.com</a:t>
            </a:r>
            <a:r>
              <a:rPr lang="en-US" altLang="ko-KR" sz="2000" dirty="0" smtClean="0">
                <a:solidFill>
                  <a:schemeClr val="tx2">
                    <a:lumMod val="40000"/>
                    <a:lumOff val="60000"/>
                  </a:schemeClr>
                </a:solidFill>
              </a:rPr>
              <a:t/>
            </a:r>
            <a:br>
              <a:rPr lang="en-US" altLang="ko-KR" sz="2000" dirty="0" smtClean="0">
                <a:solidFill>
                  <a:schemeClr val="tx2">
                    <a:lumMod val="40000"/>
                    <a:lumOff val="60000"/>
                  </a:schemeClr>
                </a:solidFill>
              </a:rPr>
            </a:br>
            <a:endParaRPr lang="en-US" altLang="ko-KR" sz="2000" dirty="0" smtClean="0">
              <a:solidFill>
                <a:schemeClr val="tx2">
                  <a:lumMod val="40000"/>
                  <a:lumOff val="60000"/>
                </a:schemeClr>
              </a:solidFill>
            </a:endParaRPr>
          </a:p>
          <a:p>
            <a:r>
              <a:rPr lang="en-US" altLang="ko-KR" sz="2000" dirty="0" smtClean="0">
                <a:solidFill>
                  <a:schemeClr val="tx2">
                    <a:lumMod val="40000"/>
                    <a:lumOff val="60000"/>
                  </a:schemeClr>
                </a:solidFill>
              </a:rPr>
              <a:t>UX </a:t>
            </a:r>
            <a:r>
              <a:rPr lang="ko-KR" altLang="en-US" sz="2000" dirty="0" smtClean="0">
                <a:solidFill>
                  <a:schemeClr val="tx2">
                    <a:lumMod val="40000"/>
                    <a:lumOff val="60000"/>
                  </a:schemeClr>
                </a:solidFill>
              </a:rPr>
              <a:t>디자이너</a:t>
            </a:r>
            <a:endParaRPr lang="en-US" sz="2000" dirty="0" smtClean="0">
              <a:solidFill>
                <a:schemeClr val="tx2">
                  <a:lumMod val="40000"/>
                  <a:lumOff val="60000"/>
                </a:schemeClr>
              </a:solidFill>
            </a:endParaRPr>
          </a:p>
          <a:p>
            <a:r>
              <a:rPr lang="ko-KR" altLang="en-US" sz="2000" dirty="0" err="1" smtClean="0">
                <a:solidFill>
                  <a:schemeClr val="tx2">
                    <a:lumMod val="40000"/>
                    <a:lumOff val="60000"/>
                  </a:schemeClr>
                </a:solidFill>
              </a:rPr>
              <a:t>엔씨소프트</a:t>
            </a:r>
            <a:r>
              <a:rPr lang="ko-KR" altLang="en-US" sz="2000" dirty="0" smtClean="0">
                <a:solidFill>
                  <a:schemeClr val="tx2">
                    <a:lumMod val="40000"/>
                    <a:lumOff val="60000"/>
                  </a:schemeClr>
                </a:solidFill>
              </a:rPr>
              <a:t> </a:t>
            </a:r>
            <a:r>
              <a:rPr lang="ko-KR" altLang="en-US" sz="2000" dirty="0" err="1" smtClean="0">
                <a:solidFill>
                  <a:schemeClr val="tx2">
                    <a:lumMod val="40000"/>
                    <a:lumOff val="60000"/>
                  </a:schemeClr>
                </a:solidFill>
              </a:rPr>
              <a:t>오픈마루</a:t>
            </a:r>
            <a:r>
              <a:rPr lang="ko-KR" altLang="en-US" sz="2000" dirty="0" smtClean="0">
                <a:solidFill>
                  <a:schemeClr val="tx2">
                    <a:lumMod val="40000"/>
                    <a:lumOff val="60000"/>
                  </a:schemeClr>
                </a:solidFill>
              </a:rPr>
              <a:t> 스튜디오</a:t>
            </a:r>
            <a:endParaRPr lang="en-US" sz="2000" dirty="0">
              <a:solidFill>
                <a:schemeClr val="tx2">
                  <a:lumMod val="40000"/>
                  <a:lumOff val="60000"/>
                </a:schemeClr>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534400" cy="1163395"/>
          </a:xfrm>
        </p:spPr>
        <p:txBody>
          <a:bodyPr/>
          <a:lstStyle/>
          <a:p>
            <a:r>
              <a:rPr smtClean="0"/>
              <a:t>Cross Document Messaging </a:t>
            </a:r>
            <a:r>
              <a:rPr sz="4000" smtClean="0"/>
              <a:t>(XDM) </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917174"/>
          </a:xfrm>
        </p:spPr>
        <p:txBody>
          <a:bodyPr/>
          <a:lstStyle/>
          <a:p>
            <a:r>
              <a:rPr lang="ko-KR" altLang="en-US" dirty="0" smtClean="0"/>
              <a:t>다른 도메인과의 </a:t>
            </a:r>
            <a:r>
              <a:rPr lang="ko-KR" altLang="en-US" b="1" u="sng" dirty="0" smtClean="0"/>
              <a:t>안전한</a:t>
            </a:r>
            <a:r>
              <a:rPr lang="en-US" altLang="ko-KR" dirty="0" smtClean="0"/>
              <a:t> </a:t>
            </a:r>
            <a:r>
              <a:rPr lang="ko-KR" altLang="en-US" dirty="0" err="1" smtClean="0"/>
              <a:t>비동기</a:t>
            </a:r>
            <a:r>
              <a:rPr lang="ko-KR" altLang="en-US" dirty="0" smtClean="0"/>
              <a:t> </a:t>
            </a:r>
            <a:r>
              <a:rPr lang="ko-KR" altLang="en-US" dirty="0" err="1" smtClean="0"/>
              <a:t>메시징</a:t>
            </a:r>
            <a:endParaRPr lang="en-US" altLang="ko-KR" dirty="0" smtClean="0"/>
          </a:p>
          <a:p>
            <a:pPr lvl="1"/>
            <a:endParaRPr lang="en-US" altLang="ko-KR" dirty="0" smtClean="0"/>
          </a:p>
        </p:txBody>
      </p:sp>
      <p:sp>
        <p:nvSpPr>
          <p:cNvPr id="21" name="Rounded Rectangle 5"/>
          <p:cNvSpPr/>
          <p:nvPr/>
        </p:nvSpPr>
        <p:spPr bwMode="auto">
          <a:xfrm>
            <a:off x="1905000" y="2514600"/>
            <a:ext cx="3886200" cy="2743200"/>
          </a:xfrm>
          <a:prstGeom prst="roundRect">
            <a:avLst>
              <a:gd name="adj" fmla="val 9033"/>
            </a:avLst>
          </a:prstGeom>
          <a:gradFill flip="none" rotWithShape="1">
            <a:gsLst>
              <a:gs pos="0">
                <a:schemeClr val="accent2"/>
              </a:gs>
              <a:gs pos="0">
                <a:schemeClr val="accent2">
                  <a:lumMod val="40000"/>
                  <a:lumOff val="60000"/>
                  <a:alpha val="27000"/>
                </a:schemeClr>
              </a:gs>
              <a:gs pos="80000">
                <a:schemeClr val="accent2">
                  <a:lumMod val="60000"/>
                  <a:lumOff val="40000"/>
                  <a:alpha val="77000"/>
                </a:schemeClr>
              </a:gs>
              <a:gs pos="100000">
                <a:schemeClr val="accent2"/>
              </a:gs>
            </a:gsLst>
            <a:path path="circle">
              <a:fillToRect l="50000" t="50000" r="50000" b="50000"/>
            </a:path>
            <a:tileRect/>
          </a:gradFill>
          <a:ln>
            <a:solidFill>
              <a:schemeClr val="accent2"/>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300" dirty="0" smtClean="0">
                <a:solidFill>
                  <a:schemeClr val="tx1"/>
                </a:solidFill>
                <a:latin typeface="Segoe" pitchFamily="34" charset="0"/>
              </a:rPr>
              <a:t>ex1.com/a.html</a:t>
            </a:r>
          </a:p>
          <a:p>
            <a:pPr algn="ctr" defTabSz="914099"/>
            <a:r>
              <a:rPr lang="en-US" sz="2300" dirty="0" smtClean="0">
                <a:solidFill>
                  <a:schemeClr val="tx1"/>
                </a:solidFill>
                <a:latin typeface="Segoe" pitchFamily="34" charset="0"/>
              </a:rPr>
              <a:t>(Origin domain)</a:t>
            </a:r>
          </a:p>
        </p:txBody>
      </p:sp>
      <p:sp>
        <p:nvSpPr>
          <p:cNvPr id="22" name="Rounded Rectangle 10"/>
          <p:cNvSpPr/>
          <p:nvPr/>
        </p:nvSpPr>
        <p:spPr bwMode="auto">
          <a:xfrm>
            <a:off x="2209800" y="4038600"/>
            <a:ext cx="3352800" cy="882953"/>
          </a:xfrm>
          <a:prstGeom prst="roundRect">
            <a:avLst>
              <a:gd name="adj" fmla="val 9033"/>
            </a:avLst>
          </a:prstGeom>
          <a:gradFill flip="none" rotWithShape="1">
            <a:gsLst>
              <a:gs pos="0">
                <a:schemeClr val="accent3"/>
              </a:gs>
              <a:gs pos="0">
                <a:schemeClr val="accent3">
                  <a:lumMod val="40000"/>
                  <a:lumOff val="60000"/>
                  <a:alpha val="23000"/>
                </a:schemeClr>
              </a:gs>
              <a:gs pos="80000">
                <a:schemeClr val="accent3">
                  <a:lumMod val="60000"/>
                  <a:lumOff val="40000"/>
                  <a:alpha val="70000"/>
                </a:schemeClr>
              </a:gs>
              <a:gs pos="100000">
                <a:schemeClr val="accent3"/>
              </a:gs>
            </a:gsLst>
            <a:path path="circle">
              <a:fillToRect l="50000" t="50000" r="50000" b="50000"/>
            </a:path>
            <a:tileRect/>
          </a:gradFill>
          <a:ln>
            <a:solidFill>
              <a:schemeClr val="accent3"/>
            </a:solidFill>
            <a:headEnd type="none" w="med" len="med"/>
            <a:tailEnd type="none" w="med" len="med"/>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chemeClr val="tx1"/>
                </a:solidFill>
                <a:latin typeface="Segoe" pitchFamily="34" charset="0"/>
              </a:rPr>
              <a:t>ex2.com/gadget.html</a:t>
            </a:r>
          </a:p>
          <a:p>
            <a:pPr algn="ctr" defTabSz="914099"/>
            <a:r>
              <a:rPr lang="en-US" sz="2300" dirty="0" smtClean="0">
                <a:solidFill>
                  <a:schemeClr val="tx1"/>
                </a:solidFill>
                <a:latin typeface="Segoe" pitchFamily="34" charset="0"/>
              </a:rPr>
              <a:t>(Target domain)</a:t>
            </a:r>
          </a:p>
        </p:txBody>
      </p:sp>
      <p:cxnSp>
        <p:nvCxnSpPr>
          <p:cNvPr id="23" name="직선 화살표 연결선 22"/>
          <p:cNvCxnSpPr/>
          <p:nvPr/>
        </p:nvCxnSpPr>
        <p:spPr>
          <a:xfrm rot="16200000" flipV="1">
            <a:off x="4190998" y="3809996"/>
            <a:ext cx="76200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직선 화살표 연결선 23"/>
          <p:cNvCxnSpPr/>
          <p:nvPr/>
        </p:nvCxnSpPr>
        <p:spPr>
          <a:xfrm rot="5400000">
            <a:off x="2818207" y="3810398"/>
            <a:ext cx="76279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943600" y="2822174"/>
            <a:ext cx="2289409" cy="646331"/>
          </a:xfrm>
          <a:prstGeom prst="rect">
            <a:avLst/>
          </a:prstGeom>
          <a:noFill/>
        </p:spPr>
        <p:txBody>
          <a:bodyPr wrap="none" rtlCol="0">
            <a:spAutoFit/>
          </a:bodyPr>
          <a:lstStyle/>
          <a:p>
            <a:pPr algn="l" defTabSz="914363" rtl="0"/>
            <a:r>
              <a:rPr lang="en-US" altLang="ko-KR" b="1" kern="1200" dirty="0">
                <a:solidFill>
                  <a:srgbClr val="C00000"/>
                </a:solidFill>
                <a:latin typeface="Segoe"/>
                <a:ea typeface="+mn-ea"/>
                <a:cs typeface="+mn-cs"/>
              </a:rPr>
              <a:t>ex2.com</a:t>
            </a:r>
            <a:r>
              <a:rPr lang="ko-KR" altLang="en-US" b="1" kern="1200" dirty="0">
                <a:solidFill>
                  <a:srgbClr val="C00000"/>
                </a:solidFill>
                <a:latin typeface="Segoe"/>
                <a:ea typeface="+mn-ea"/>
                <a:cs typeface="+mn-cs"/>
              </a:rPr>
              <a:t>의 </a:t>
            </a:r>
            <a:r>
              <a:rPr lang="ko-KR" altLang="en-US" b="1" kern="1200" dirty="0" smtClean="0">
                <a:solidFill>
                  <a:srgbClr val="C00000"/>
                </a:solidFill>
                <a:latin typeface="Segoe"/>
                <a:ea typeface="+mn-ea"/>
                <a:cs typeface="+mn-cs"/>
              </a:rPr>
              <a:t>데이터를</a:t>
            </a:r>
            <a:endParaRPr lang="en-US" altLang="ko-KR" b="1" kern="1200" dirty="0" smtClean="0">
              <a:solidFill>
                <a:srgbClr val="C00000"/>
              </a:solidFill>
              <a:latin typeface="Segoe"/>
              <a:ea typeface="+mn-ea"/>
              <a:cs typeface="+mn-cs"/>
            </a:endParaRPr>
          </a:p>
          <a:p>
            <a:pPr algn="l" defTabSz="914363" rtl="0"/>
            <a:r>
              <a:rPr lang="ko-KR" altLang="en-US" b="1" kern="1200" dirty="0" smtClean="0">
                <a:solidFill>
                  <a:srgbClr val="C00000"/>
                </a:solidFill>
                <a:latin typeface="Segoe"/>
                <a:ea typeface="+mn-ea"/>
                <a:cs typeface="+mn-cs"/>
              </a:rPr>
              <a:t>믿을 </a:t>
            </a:r>
            <a:r>
              <a:rPr lang="ko-KR" altLang="en-US" b="1" kern="1200" dirty="0">
                <a:solidFill>
                  <a:srgbClr val="C00000"/>
                </a:solidFill>
                <a:latin typeface="Segoe"/>
                <a:ea typeface="+mn-ea"/>
                <a:cs typeface="+mn-cs"/>
              </a:rPr>
              <a:t>수 있을까</a:t>
            </a:r>
            <a:r>
              <a:rPr lang="en-US" altLang="ko-KR" b="1" kern="1200" dirty="0">
                <a:solidFill>
                  <a:srgbClr val="C00000"/>
                </a:solidFill>
                <a:latin typeface="Segoe"/>
                <a:ea typeface="+mn-ea"/>
                <a:cs typeface="+mn-cs"/>
              </a:rPr>
              <a:t>?</a:t>
            </a:r>
            <a:endParaRPr lang="ko-KR" altLang="en-US" b="1" kern="1200" dirty="0">
              <a:solidFill>
                <a:srgbClr val="C00000"/>
              </a:solidFill>
              <a:latin typeface="Segoe"/>
              <a:ea typeface="+mn-ea"/>
              <a:cs typeface="+mn-cs"/>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217612"/>
          </a:xfrm>
        </p:spPr>
        <p:txBody>
          <a:bodyPr/>
          <a:lstStyle/>
          <a:p>
            <a:r>
              <a:rPr smtClean="0"/>
              <a:t>Cross Document Messaging </a:t>
            </a:r>
            <a:r>
              <a:rPr sz="4000" smtClean="0"/>
              <a:t>(XDM) </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3828740"/>
          </a:xfrm>
        </p:spPr>
        <p:txBody>
          <a:bodyPr/>
          <a:lstStyle/>
          <a:p>
            <a:r>
              <a:rPr lang="en-US" altLang="ko-KR" dirty="0" smtClean="0"/>
              <a:t>HTML5 </a:t>
            </a:r>
            <a:r>
              <a:rPr lang="ko-KR" altLang="en-US" dirty="0" smtClean="0"/>
              <a:t>표준</a:t>
            </a:r>
            <a:endParaRPr lang="en-US" dirty="0" smtClean="0"/>
          </a:p>
          <a:p>
            <a:pPr lvl="1"/>
            <a:r>
              <a:rPr lang="en-US" altLang="ko-KR" dirty="0" smtClean="0"/>
              <a:t>FF 3.0</a:t>
            </a:r>
          </a:p>
          <a:p>
            <a:pPr lvl="1"/>
            <a:r>
              <a:rPr lang="en-US" altLang="ko-KR" dirty="0" err="1" smtClean="0"/>
              <a:t>Webkit</a:t>
            </a:r>
            <a:r>
              <a:rPr lang="en-US" altLang="ko-KR" dirty="0" smtClean="0"/>
              <a:t> Nightly</a:t>
            </a:r>
          </a:p>
          <a:p>
            <a:pPr lvl="1"/>
            <a:r>
              <a:rPr lang="en-US" altLang="ko-KR" dirty="0" smtClean="0"/>
              <a:t>Opera 9.5</a:t>
            </a:r>
          </a:p>
          <a:p>
            <a:r>
              <a:rPr lang="ko-KR" altLang="en-US" dirty="0" smtClean="0"/>
              <a:t>대체 구현</a:t>
            </a:r>
            <a:endParaRPr lang="en-US" altLang="ko-KR" dirty="0" smtClean="0"/>
          </a:p>
          <a:p>
            <a:pPr lvl="1"/>
            <a:r>
              <a:rPr lang="en-US" altLang="ko-KR" dirty="0" smtClean="0"/>
              <a:t>URL Hash + </a:t>
            </a:r>
            <a:r>
              <a:rPr lang="en-US" altLang="ko-KR" dirty="0" err="1" smtClean="0"/>
              <a:t>setInterval</a:t>
            </a:r>
            <a:r>
              <a:rPr lang="en-US" altLang="ko-KR" dirty="0" smtClean="0"/>
              <a:t> polling</a:t>
            </a:r>
          </a:p>
          <a:p>
            <a:pPr lvl="1"/>
            <a:r>
              <a:rPr lang="en-US" altLang="ko-KR" dirty="0" smtClean="0"/>
              <a:t>Server Proxy</a:t>
            </a:r>
          </a:p>
          <a:p>
            <a:pPr lvl="1"/>
            <a:r>
              <a:rPr lang="en-US" altLang="ko-KR" dirty="0" smtClean="0"/>
              <a:t>Google </a:t>
            </a:r>
            <a:r>
              <a:rPr lang="en-US" altLang="ko-KR" dirty="0" err="1" smtClean="0"/>
              <a:t>Caja</a:t>
            </a:r>
            <a:endParaRPr lang="en-US" altLang="ko-KR"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dirty="0" smtClean="0"/>
              <a:t>Cross Document Messaging (XDM)</a:t>
            </a:r>
          </a:p>
          <a:p>
            <a:r>
              <a:rPr lang="en-US" altLang="ko-KR" b="1" u="sng" dirty="0" smtClean="0"/>
              <a:t>HTML/JSON Sanitizing</a:t>
            </a:r>
          </a:p>
          <a:p>
            <a:r>
              <a:rPr lang="en-US" altLang="ko-KR"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HTML/JSON Sanitizing</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917174"/>
          </a:xfrm>
        </p:spPr>
        <p:txBody>
          <a:bodyPr/>
          <a:lstStyle/>
          <a:p>
            <a:r>
              <a:rPr lang="ko-KR" altLang="en-US" dirty="0" smtClean="0"/>
              <a:t>출신이 의심스런 </a:t>
            </a:r>
            <a:r>
              <a:rPr lang="en-US" altLang="ko-KR" dirty="0" smtClean="0"/>
              <a:t>HTML</a:t>
            </a:r>
            <a:r>
              <a:rPr lang="ko-KR" altLang="en-US" dirty="0" smtClean="0"/>
              <a:t> 및 </a:t>
            </a:r>
            <a:r>
              <a:rPr lang="en-US" altLang="ko-KR" dirty="0" smtClean="0"/>
              <a:t>JSON</a:t>
            </a:r>
            <a:r>
              <a:rPr lang="ko-KR" altLang="en-US" dirty="0" smtClean="0"/>
              <a:t>을 </a:t>
            </a:r>
            <a:r>
              <a:rPr lang="en-US" altLang="ko-KR" dirty="0" smtClean="0"/>
              <a:t>“</a:t>
            </a:r>
            <a:r>
              <a:rPr lang="ko-KR" altLang="en-US" dirty="0" smtClean="0"/>
              <a:t>착하게</a:t>
            </a:r>
            <a:r>
              <a:rPr lang="en-US" altLang="ko-KR" dirty="0" smtClean="0"/>
              <a:t>”</a:t>
            </a:r>
          </a:p>
          <a:p>
            <a:pPr lvl="1"/>
            <a:endParaRPr lang="ko-KR" altLang="en-US"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HTML/JSON Sanitizing</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339650"/>
          </a:xfrm>
        </p:spPr>
        <p:txBody>
          <a:bodyPr/>
          <a:lstStyle/>
          <a:p>
            <a:r>
              <a:rPr lang="en-US" sz="2000" b="0" dirty="0" err="1" smtClean="0"/>
              <a:t>var</a:t>
            </a:r>
            <a:r>
              <a:rPr lang="en-US" sz="2000" b="0" dirty="0" smtClean="0"/>
              <a:t> </a:t>
            </a:r>
            <a:r>
              <a:rPr lang="en-US" sz="2000" b="0" dirty="0" err="1" smtClean="0"/>
              <a:t>xdr</a:t>
            </a:r>
            <a:r>
              <a:rPr lang="en-US" sz="2000" b="0" dirty="0" smtClean="0"/>
              <a:t> = new </a:t>
            </a:r>
            <a:r>
              <a:rPr lang="en-US" sz="2000" b="0" dirty="0" err="1" smtClean="0"/>
              <a:t>XDomainRequest</a:t>
            </a:r>
            <a:r>
              <a:rPr lang="en-US" sz="2000" b="0" dirty="0" smtClean="0"/>
              <a:t>(); </a:t>
            </a:r>
          </a:p>
          <a:p>
            <a:r>
              <a:rPr lang="en-US" sz="2000" b="0" dirty="0" err="1" smtClean="0"/>
              <a:t>xdr.onload</a:t>
            </a:r>
            <a:r>
              <a:rPr lang="en-US" sz="2000" b="0" dirty="0" smtClean="0"/>
              <a:t> = function() { </a:t>
            </a:r>
          </a:p>
          <a:p>
            <a:r>
              <a:rPr lang="en-US" sz="2000" b="0" dirty="0" smtClean="0"/>
              <a:t>	</a:t>
            </a:r>
            <a:r>
              <a:rPr lang="en-US" sz="2000" b="0" dirty="0" err="1" smtClean="0"/>
              <a:t>var</a:t>
            </a:r>
            <a:r>
              <a:rPr lang="en-US" sz="2000" b="0" dirty="0" smtClean="0"/>
              <a:t> </a:t>
            </a:r>
            <a:r>
              <a:rPr lang="en-US" sz="2000" b="0" dirty="0" err="1" smtClean="0"/>
              <a:t>oWeather</a:t>
            </a:r>
            <a:r>
              <a:rPr lang="en-US" sz="2000" b="0" dirty="0" smtClean="0"/>
              <a:t> = </a:t>
            </a:r>
            <a:r>
              <a:rPr lang="en-US" sz="2000" u="sng" dirty="0" err="1" smtClean="0"/>
              <a:t>JSON.parse</a:t>
            </a:r>
            <a:r>
              <a:rPr lang="en-US" sz="2000" b="0" dirty="0" smtClean="0"/>
              <a:t>(</a:t>
            </a:r>
            <a:r>
              <a:rPr lang="en-US" sz="2000" b="0" dirty="0" err="1" smtClean="0"/>
              <a:t>xdr.responseText</a:t>
            </a:r>
            <a:r>
              <a:rPr lang="en-US" sz="2000" b="0" dirty="0" smtClean="0"/>
              <a:t>); </a:t>
            </a:r>
          </a:p>
          <a:p>
            <a:r>
              <a:rPr lang="en-US" sz="2000" b="0" dirty="0" smtClean="0"/>
              <a:t>	</a:t>
            </a:r>
            <a:r>
              <a:rPr lang="en-US" sz="2000" b="0" dirty="0" err="1" smtClean="0"/>
              <a:t>var</a:t>
            </a:r>
            <a:r>
              <a:rPr lang="en-US" sz="2000" b="0" dirty="0" smtClean="0"/>
              <a:t> </a:t>
            </a:r>
            <a:r>
              <a:rPr lang="en-US" sz="2000" b="0" dirty="0" err="1" smtClean="0"/>
              <a:t>oSpan</a:t>
            </a:r>
            <a:r>
              <a:rPr lang="en-US" sz="2000" b="0" dirty="0" smtClean="0"/>
              <a:t> = </a:t>
            </a:r>
            <a:r>
              <a:rPr lang="en-US" sz="2000" b="0" dirty="0" err="1" smtClean="0"/>
              <a:t>document.getElementById</a:t>
            </a:r>
            <a:r>
              <a:rPr lang="en-US" sz="2000" b="0" dirty="0" smtClean="0"/>
              <a:t>("w");</a:t>
            </a:r>
          </a:p>
          <a:p>
            <a:r>
              <a:rPr lang="en-US" sz="2000" b="0" dirty="0" smtClean="0"/>
              <a:t>	</a:t>
            </a:r>
            <a:r>
              <a:rPr lang="en-US" sz="2000" b="0" dirty="0" err="1" smtClean="0"/>
              <a:t>oSpan.innerHTML</a:t>
            </a:r>
            <a:r>
              <a:rPr lang="en-US" sz="2000" b="0" dirty="0" smtClean="0"/>
              <a:t> = </a:t>
            </a:r>
            <a:r>
              <a:rPr lang="en-US" sz="2000" u="sng" dirty="0" err="1" smtClean="0"/>
              <a:t>window.toStaticHTML</a:t>
            </a:r>
            <a:r>
              <a:rPr lang="en-US" sz="2000" b="0" dirty="0" smtClean="0"/>
              <a:t>(</a:t>
            </a:r>
          </a:p>
          <a:p>
            <a:r>
              <a:rPr lang="en-US" sz="2000" b="0" dirty="0" smtClean="0"/>
              <a:t>		"Tonight it will be &lt;b&gt;" + </a:t>
            </a:r>
          </a:p>
          <a:p>
            <a:r>
              <a:rPr lang="en-US" sz="2000" b="0" dirty="0" smtClean="0"/>
              <a:t>		</a:t>
            </a:r>
            <a:r>
              <a:rPr lang="en-US" sz="2000" b="0" dirty="0" err="1" smtClean="0"/>
              <a:t>oWeather.Forecast</a:t>
            </a:r>
            <a:r>
              <a:rPr lang="en-US" sz="2000" b="0" dirty="0" smtClean="0"/>
              <a:t> +</a:t>
            </a:r>
          </a:p>
          <a:p>
            <a:r>
              <a:rPr lang="en-US" sz="2000" b="0" dirty="0" smtClean="0"/>
              <a:t>		"&lt;/b&gt; in &lt;u&gt;" +</a:t>
            </a:r>
          </a:p>
          <a:p>
            <a:r>
              <a:rPr lang="en-US" sz="2000" b="0" dirty="0" smtClean="0"/>
              <a:t>		</a:t>
            </a:r>
            <a:r>
              <a:rPr lang="en-US" sz="2000" b="0" dirty="0" err="1" smtClean="0"/>
              <a:t>oWeather.City</a:t>
            </a:r>
            <a:r>
              <a:rPr lang="en-US" sz="2000" b="0" dirty="0" smtClean="0"/>
              <a:t>+ "&lt;/u&gt;."</a:t>
            </a:r>
          </a:p>
          <a:p>
            <a:r>
              <a:rPr lang="en-US" sz="2000" b="0" dirty="0" smtClean="0"/>
              <a:t>	);</a:t>
            </a:r>
          </a:p>
          <a:p>
            <a:r>
              <a:rPr lang="en-US" sz="2000" b="0" dirty="0" smtClean="0"/>
              <a:t>};</a:t>
            </a:r>
          </a:p>
          <a:p>
            <a:r>
              <a:rPr lang="en-US" sz="2000" b="0" dirty="0" err="1" smtClean="0"/>
              <a:t>xdr.open</a:t>
            </a:r>
            <a:r>
              <a:rPr lang="en-US" sz="2000" b="0" dirty="0" smtClean="0"/>
              <a:t>("POST", "http://ex2.com/weather.aspx"); </a:t>
            </a:r>
          </a:p>
          <a:p>
            <a:r>
              <a:rPr lang="en-US" sz="2000" b="0" dirty="0" err="1" smtClean="0"/>
              <a:t>xdr.send</a:t>
            </a:r>
            <a:r>
              <a:rPr lang="en-US" sz="2000" b="0" dirty="0" smtClean="0"/>
              <a:t>(null);</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534400" cy="1163395"/>
          </a:xfrm>
        </p:spPr>
        <p:txBody>
          <a:bodyPr/>
          <a:lstStyle/>
          <a:p>
            <a:r>
              <a:rPr smtClean="0"/>
              <a:t>HTML/JSON Sanitizing</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2376035"/>
          </a:xfrm>
        </p:spPr>
        <p:txBody>
          <a:bodyPr/>
          <a:lstStyle/>
          <a:p>
            <a:r>
              <a:rPr lang="ko-KR" altLang="en-US" dirty="0" smtClean="0"/>
              <a:t>빠른 </a:t>
            </a:r>
            <a:r>
              <a:rPr lang="en-US" altLang="ko-KR" dirty="0" smtClean="0"/>
              <a:t>JSON parsing/</a:t>
            </a:r>
            <a:r>
              <a:rPr lang="en-US" altLang="ko-KR" dirty="0" err="1" smtClean="0"/>
              <a:t>stringify</a:t>
            </a:r>
            <a:endParaRPr lang="en-US" altLang="ko-KR" dirty="0" smtClean="0"/>
          </a:p>
          <a:p>
            <a:r>
              <a:rPr lang="ko-KR" altLang="en-US" dirty="0" smtClean="0"/>
              <a:t>다른 도메인에서 온 코드의 우발적 실행</a:t>
            </a:r>
            <a:r>
              <a:rPr lang="en-US" altLang="ko-KR" dirty="0" smtClean="0"/>
              <a:t>(XSS)</a:t>
            </a:r>
            <a:r>
              <a:rPr lang="ko-KR" altLang="en-US" dirty="0" smtClean="0"/>
              <a:t>을 방지</a:t>
            </a:r>
            <a:endParaRPr lang="en-US" altLang="ko-KR" dirty="0" smtClean="0"/>
          </a:p>
          <a:p>
            <a:pPr lvl="1"/>
            <a:r>
              <a:rPr lang="en-US" altLang="ko-KR" dirty="0" smtClean="0"/>
              <a:t>Cross Domain Request</a:t>
            </a:r>
          </a:p>
          <a:p>
            <a:pPr lvl="1"/>
            <a:r>
              <a:rPr lang="en-US" altLang="ko-KR" dirty="0" smtClean="0"/>
              <a:t>Cross Document </a:t>
            </a:r>
            <a:r>
              <a:rPr lang="en-US" altLang="ko-KR" dirty="0" err="1" smtClean="0"/>
              <a:t>Messasing</a:t>
            </a:r>
            <a:endParaRPr lang="en-US" altLang="ko-KR" dirty="0"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163395"/>
          </a:xfrm>
        </p:spPr>
        <p:txBody>
          <a:bodyPr/>
          <a:lstStyle/>
          <a:p>
            <a:r>
              <a:rPr smtClean="0"/>
              <a:t>HTML/JSON Sanitizing</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2880789"/>
          </a:xfrm>
        </p:spPr>
        <p:txBody>
          <a:bodyPr/>
          <a:lstStyle/>
          <a:p>
            <a:r>
              <a:rPr lang="en-US" altLang="ko-KR" dirty="0" err="1" smtClean="0"/>
              <a:t>JSON.parse</a:t>
            </a:r>
            <a:r>
              <a:rPr lang="en-US" altLang="ko-KR" dirty="0" smtClean="0"/>
              <a:t> / </a:t>
            </a:r>
            <a:r>
              <a:rPr lang="en-US" altLang="ko-KR" dirty="0" err="1" smtClean="0"/>
              <a:t>JSON.stringify</a:t>
            </a:r>
            <a:endParaRPr lang="en-US" dirty="0" smtClean="0"/>
          </a:p>
          <a:p>
            <a:pPr lvl="1"/>
            <a:r>
              <a:rPr lang="en-US" altLang="ko-KR" dirty="0" err="1" smtClean="0"/>
              <a:t>ECMAScript</a:t>
            </a:r>
            <a:r>
              <a:rPr lang="en-US" altLang="ko-KR" dirty="0" smtClean="0"/>
              <a:t> 3.1 </a:t>
            </a:r>
            <a:r>
              <a:rPr lang="ko-KR" altLang="en-US" dirty="0" smtClean="0"/>
              <a:t>표준</a:t>
            </a:r>
            <a:endParaRPr lang="en-US" altLang="ko-KR" dirty="0" smtClean="0"/>
          </a:p>
          <a:p>
            <a:pPr lvl="1"/>
            <a:r>
              <a:rPr lang="en-US" altLang="ko-KR" dirty="0" smtClean="0"/>
              <a:t>FF 3.5</a:t>
            </a:r>
          </a:p>
          <a:p>
            <a:pPr lvl="1"/>
            <a:r>
              <a:rPr lang="en-US" altLang="ko-KR" dirty="0" err="1" smtClean="0"/>
              <a:t>Webkit</a:t>
            </a:r>
            <a:r>
              <a:rPr lang="en-US" altLang="ko-KR" dirty="0" smtClean="0"/>
              <a:t> Nightly</a:t>
            </a:r>
          </a:p>
          <a:p>
            <a:r>
              <a:rPr lang="ko-KR" altLang="en-US" dirty="0" smtClean="0"/>
              <a:t>대체 구현</a:t>
            </a:r>
            <a:endParaRPr lang="en-US" altLang="ko-KR" dirty="0" smtClean="0"/>
          </a:p>
          <a:p>
            <a:pPr lvl="1"/>
            <a:r>
              <a:rPr lang="en-US" altLang="ko-KR" dirty="0" smtClean="0">
                <a:hlinkClick r:id="rId3"/>
              </a:rPr>
              <a:t>http://www.json.org</a:t>
            </a:r>
            <a:r>
              <a:rPr lang="en-US" altLang="ko-KR" dirty="0" smtClean="0"/>
              <a:t> </a:t>
            </a:r>
            <a:r>
              <a:rPr lang="ko-KR" altLang="en-US" dirty="0" smtClean="0"/>
              <a:t>의 </a:t>
            </a:r>
            <a:r>
              <a:rPr lang="en-US" altLang="ko-KR" dirty="0" smtClean="0"/>
              <a:t>json2.js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163395"/>
          </a:xfrm>
        </p:spPr>
        <p:txBody>
          <a:bodyPr/>
          <a:lstStyle/>
          <a:p>
            <a:r>
              <a:rPr smtClean="0"/>
              <a:t>HTML/JSON Sanitizing</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2000548"/>
          </a:xfrm>
        </p:spPr>
        <p:txBody>
          <a:bodyPr/>
          <a:lstStyle/>
          <a:p>
            <a:r>
              <a:rPr lang="en-US" altLang="ko-KR" dirty="0" err="1" smtClean="0"/>
              <a:t>window.toStaticHTML</a:t>
            </a:r>
            <a:endParaRPr lang="en-US" dirty="0" smtClean="0"/>
          </a:p>
          <a:p>
            <a:pPr lvl="1"/>
            <a:r>
              <a:rPr lang="en-US" altLang="ko-KR" dirty="0" smtClean="0"/>
              <a:t>(</a:t>
            </a:r>
            <a:r>
              <a:rPr lang="ko-KR" altLang="en-US" dirty="0" smtClean="0"/>
              <a:t>모두가 원하는</a:t>
            </a:r>
            <a:r>
              <a:rPr lang="en-US" altLang="ko-KR" dirty="0" smtClean="0"/>
              <a:t>)</a:t>
            </a:r>
            <a:r>
              <a:rPr lang="ko-KR" altLang="en-US" dirty="0" smtClean="0"/>
              <a:t> </a:t>
            </a:r>
            <a:r>
              <a:rPr lang="ko-KR" altLang="en-US" dirty="0" err="1" smtClean="0"/>
              <a:t>비표준</a:t>
            </a:r>
            <a:endParaRPr lang="en-US" altLang="ko-KR" dirty="0" smtClean="0"/>
          </a:p>
          <a:p>
            <a:r>
              <a:rPr lang="ko-KR" altLang="en-US" dirty="0" smtClean="0"/>
              <a:t>대체 구현</a:t>
            </a:r>
            <a:endParaRPr lang="en-US" altLang="ko-KR" dirty="0" smtClean="0"/>
          </a:p>
          <a:p>
            <a:pPr lvl="1"/>
            <a:r>
              <a:rPr lang="en-US" altLang="ko-KR" dirty="0" smtClean="0"/>
              <a:t>White-list </a:t>
            </a:r>
            <a:r>
              <a:rPr lang="ko-KR" altLang="en-US" dirty="0" smtClean="0"/>
              <a:t>기반 </a:t>
            </a:r>
            <a:r>
              <a:rPr lang="ko-KR" altLang="en-US" dirty="0" err="1" smtClean="0"/>
              <a:t>필터링</a:t>
            </a:r>
            <a:endParaRPr lang="en-US" altLang="ko-KR"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dirty="0" smtClean="0"/>
              <a:t>Cross Document Messaging (XDM)</a:t>
            </a:r>
          </a:p>
          <a:p>
            <a:r>
              <a:rPr lang="en-US" altLang="ko-KR" dirty="0" smtClean="0"/>
              <a:t>HTML/JSON Sanitizing</a:t>
            </a:r>
          </a:p>
          <a:p>
            <a:r>
              <a:rPr lang="en-US" altLang="ko-KR" b="1" u="sng"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Connectivity</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3373231"/>
          </a:xfrm>
        </p:spPr>
        <p:txBody>
          <a:bodyPr/>
          <a:lstStyle/>
          <a:p>
            <a:r>
              <a:rPr lang="ko-KR" altLang="en-US" dirty="0" smtClean="0"/>
              <a:t>동일 서버에 대하여 최대 </a:t>
            </a:r>
            <a:r>
              <a:rPr lang="en-US" altLang="ko-KR" dirty="0" smtClean="0"/>
              <a:t>6</a:t>
            </a:r>
            <a:r>
              <a:rPr lang="ko-KR" altLang="en-US" dirty="0" smtClean="0"/>
              <a:t>개 동시 연결</a:t>
            </a:r>
            <a:endParaRPr lang="en-US" altLang="ko-KR" dirty="0" smtClean="0"/>
          </a:p>
          <a:p>
            <a:r>
              <a:rPr lang="en-US" altLang="ko-KR" dirty="0" err="1" smtClean="0"/>
              <a:t>window.maxConnectionsPerServer</a:t>
            </a:r>
            <a:r>
              <a:rPr lang="en-US" altLang="ko-KR" dirty="0" smtClean="0"/>
              <a:t/>
            </a:r>
            <a:br>
              <a:rPr lang="en-US" altLang="ko-KR" dirty="0" smtClean="0"/>
            </a:br>
            <a:r>
              <a:rPr lang="en-US" altLang="ko-KR" dirty="0" smtClean="0"/>
              <a:t>(</a:t>
            </a:r>
            <a:r>
              <a:rPr lang="en-US" altLang="ko-KR" dirty="0" err="1" smtClean="0"/>
              <a:t>readonly</a:t>
            </a:r>
            <a:r>
              <a:rPr lang="en-US" altLang="ko-KR" dirty="0" smtClean="0"/>
              <a:t>)</a:t>
            </a:r>
          </a:p>
          <a:p>
            <a:r>
              <a:rPr lang="en-US" altLang="ko-KR" dirty="0" err="1" smtClean="0"/>
              <a:t>window.navigator.onLine</a:t>
            </a:r>
            <a:r>
              <a:rPr lang="en-US" altLang="ko-KR" dirty="0" smtClean="0"/>
              <a:t> </a:t>
            </a:r>
            <a:r>
              <a:rPr lang="ko-KR" altLang="en-US" dirty="0" smtClean="0"/>
              <a:t>속성 개선</a:t>
            </a:r>
            <a:endParaRPr lang="en-US" altLang="ko-KR" dirty="0" smtClean="0"/>
          </a:p>
          <a:p>
            <a:pPr lvl="1"/>
            <a:r>
              <a:rPr lang="en-US" altLang="ko-KR" dirty="0" smtClean="0"/>
              <a:t>"</a:t>
            </a:r>
            <a:r>
              <a:rPr lang="ko-KR" altLang="en-US" dirty="0" smtClean="0"/>
              <a:t>오프라인으로 작업</a:t>
            </a:r>
            <a:r>
              <a:rPr lang="en-US" altLang="ko-KR" dirty="0" smtClean="0"/>
              <a:t>" </a:t>
            </a:r>
            <a:r>
              <a:rPr lang="ko-KR" altLang="en-US" dirty="0" smtClean="0"/>
              <a:t>뿐 아니라 실제 연결이 끊어졌는지 여부를 알려줌</a:t>
            </a:r>
            <a:endParaRPr lang="en-US" altLang="ko-KR" dirty="0" smtClean="0"/>
          </a:p>
          <a:p>
            <a:r>
              <a:rPr lang="en-US" altLang="ko-KR" dirty="0" err="1" smtClean="0"/>
              <a:t>body.ononline</a:t>
            </a:r>
            <a:r>
              <a:rPr lang="en-US" altLang="ko-KR" dirty="0" smtClean="0"/>
              <a:t>, </a:t>
            </a:r>
            <a:r>
              <a:rPr lang="en-US" altLang="ko-KR" dirty="0" err="1" smtClean="0"/>
              <a:t>body.onoffline</a:t>
            </a:r>
            <a:r>
              <a:rPr lang="en-US" altLang="ko-KR" dirty="0" smtClean="0"/>
              <a:t> </a:t>
            </a:r>
            <a:r>
              <a:rPr lang="ko-KR" altLang="en-US" dirty="0" smtClean="0"/>
              <a:t>이벤트</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ko-KR" altLang="en-US" dirty="0" smtClean="0"/>
              <a:t>뭘 준비하였나</a:t>
            </a:r>
            <a:endParaRPr lang="ko-KR" altLang="en-US" dirty="0"/>
          </a:p>
        </p:txBody>
      </p:sp>
      <p:sp>
        <p:nvSpPr>
          <p:cNvPr id="6" name="텍스트 개체 틀 5"/>
          <p:cNvSpPr>
            <a:spLocks noGrp="1"/>
          </p:cNvSpPr>
          <p:nvPr>
            <p:ph type="body" sz="quarter" idx="10"/>
          </p:nvPr>
        </p:nvSpPr>
        <p:spPr>
          <a:xfrm>
            <a:off x="381000" y="1411552"/>
            <a:ext cx="8382000" cy="3865674"/>
          </a:xfrm>
        </p:spPr>
        <p:txBody>
          <a:bodyPr/>
          <a:lstStyle/>
          <a:p>
            <a:pPr algn="ctr">
              <a:buNone/>
            </a:pPr>
            <a:r>
              <a:rPr lang="en-US" altLang="ko-KR" sz="4000" dirty="0" smtClean="0"/>
              <a:t>(A + B + C + D + E - F) x 0.1</a:t>
            </a:r>
          </a:p>
          <a:p>
            <a:pPr algn="ctr">
              <a:buNone/>
            </a:pPr>
            <a:endParaRPr lang="en-US" altLang="ko-KR" dirty="0" smtClean="0"/>
          </a:p>
          <a:p>
            <a:pPr>
              <a:buNone/>
            </a:pPr>
            <a:r>
              <a:rPr lang="en-US" altLang="ko-KR" sz="2400" b="1" dirty="0" smtClean="0"/>
              <a:t>A</a:t>
            </a:r>
            <a:r>
              <a:rPr lang="en-US" altLang="ko-KR" sz="2400" dirty="0" smtClean="0"/>
              <a:t>: </a:t>
            </a:r>
            <a:r>
              <a:rPr lang="ko-KR" altLang="en-US" sz="2400" dirty="0" smtClean="0"/>
              <a:t>개발자들이 관심을 가질만한</a:t>
            </a:r>
            <a:r>
              <a:rPr lang="en-US" altLang="ko-KR" sz="2400" dirty="0" smtClean="0"/>
              <a:t> IE8 </a:t>
            </a:r>
            <a:r>
              <a:rPr lang="ko-KR" altLang="en-US" sz="2400" dirty="0" smtClean="0"/>
              <a:t>새 기능은</a:t>
            </a:r>
            <a:r>
              <a:rPr lang="en-US" altLang="ko-KR" sz="2400" dirty="0" smtClean="0"/>
              <a:t>?</a:t>
            </a:r>
          </a:p>
          <a:p>
            <a:pPr>
              <a:buNone/>
            </a:pPr>
            <a:r>
              <a:rPr lang="en-US" altLang="ko-KR" sz="2400" b="1" dirty="0" smtClean="0"/>
              <a:t>B</a:t>
            </a:r>
            <a:r>
              <a:rPr lang="en-US" altLang="ko-KR" sz="2400" dirty="0" smtClean="0"/>
              <a:t>: </a:t>
            </a:r>
            <a:r>
              <a:rPr lang="ko-KR" altLang="en-US" sz="2400" dirty="0" smtClean="0"/>
              <a:t>새 기능 왜 만들었나</a:t>
            </a:r>
            <a:r>
              <a:rPr lang="en-US" altLang="ko-KR" sz="2400" dirty="0" smtClean="0"/>
              <a:t>? or </a:t>
            </a:r>
            <a:r>
              <a:rPr lang="ko-KR" altLang="en-US" sz="2400" dirty="0" smtClean="0"/>
              <a:t>이거 어디에 쓰나</a:t>
            </a:r>
            <a:r>
              <a:rPr lang="en-US" altLang="ko-KR" sz="2400" dirty="0" smtClean="0"/>
              <a:t>?</a:t>
            </a:r>
          </a:p>
          <a:p>
            <a:pPr>
              <a:buNone/>
            </a:pPr>
            <a:r>
              <a:rPr lang="en-US" altLang="ko-KR" sz="2400" b="1" dirty="0" smtClean="0"/>
              <a:t>C</a:t>
            </a:r>
            <a:r>
              <a:rPr lang="en-US" altLang="ko-KR" sz="2400" dirty="0" smtClean="0"/>
              <a:t>: </a:t>
            </a:r>
            <a:r>
              <a:rPr lang="ko-KR" altLang="en-US" sz="2400" dirty="0" smtClean="0"/>
              <a:t>다른 브라우저와의 호환성은</a:t>
            </a:r>
            <a:r>
              <a:rPr lang="en-US" altLang="ko-KR" sz="2400" dirty="0" smtClean="0"/>
              <a:t>?</a:t>
            </a:r>
          </a:p>
          <a:p>
            <a:pPr>
              <a:buNone/>
            </a:pPr>
            <a:r>
              <a:rPr lang="en-US" altLang="ko-KR" sz="2400" b="1" dirty="0" smtClean="0"/>
              <a:t>D</a:t>
            </a:r>
            <a:r>
              <a:rPr lang="en-US" altLang="ko-KR" sz="2400" dirty="0" smtClean="0"/>
              <a:t>: </a:t>
            </a:r>
            <a:r>
              <a:rPr lang="ko-KR" altLang="en-US" sz="2400" dirty="0" smtClean="0"/>
              <a:t>호환성이 낮은 경우</a:t>
            </a:r>
            <a:r>
              <a:rPr lang="en-US" altLang="ko-KR" sz="2400" dirty="0" smtClean="0"/>
              <a:t>, </a:t>
            </a:r>
            <a:r>
              <a:rPr lang="ko-KR" altLang="en-US" sz="2400" dirty="0" smtClean="0"/>
              <a:t>왜 그렇게 만들었는지에 대한 설명 및 커뮤니티의 반응은</a:t>
            </a:r>
            <a:r>
              <a:rPr lang="en-US" altLang="ko-KR" sz="2400" dirty="0" smtClean="0"/>
              <a:t>?</a:t>
            </a:r>
          </a:p>
          <a:p>
            <a:pPr>
              <a:buNone/>
            </a:pPr>
            <a:r>
              <a:rPr lang="en-US" altLang="ko-KR" sz="2400" b="1" dirty="0" smtClean="0"/>
              <a:t>E</a:t>
            </a:r>
            <a:r>
              <a:rPr lang="en-US" altLang="ko-KR" sz="2400" dirty="0" smtClean="0"/>
              <a:t>: </a:t>
            </a:r>
            <a:r>
              <a:rPr lang="ko-KR" altLang="en-US" sz="2400" dirty="0" smtClean="0"/>
              <a:t>호환성을 유지하기 위해 쓰이던</a:t>
            </a:r>
            <a:r>
              <a:rPr lang="en-US" altLang="ko-KR" sz="2400" dirty="0" smtClean="0"/>
              <a:t>/</a:t>
            </a:r>
            <a:r>
              <a:rPr lang="ko-KR" altLang="en-US" sz="2400" dirty="0" smtClean="0"/>
              <a:t>앞으로 써야 할 꼼수들은</a:t>
            </a:r>
            <a:r>
              <a:rPr lang="en-US" altLang="ko-KR" sz="2400" dirty="0" smtClean="0"/>
              <a:t>?</a:t>
            </a:r>
          </a:p>
          <a:p>
            <a:pPr>
              <a:buNone/>
            </a:pPr>
            <a:r>
              <a:rPr lang="en-US" altLang="ko-KR" sz="2400" b="1" dirty="0" smtClean="0"/>
              <a:t>F</a:t>
            </a:r>
            <a:r>
              <a:rPr lang="en-US" altLang="ko-KR" sz="2400" dirty="0" smtClean="0"/>
              <a:t>: </a:t>
            </a:r>
            <a:r>
              <a:rPr lang="ko-KR" altLang="en-US" sz="2400" dirty="0" smtClean="0"/>
              <a:t>다른 세션에서 발표할 내용들</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Connectivity</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678204"/>
          </a:xfrm>
        </p:spPr>
        <p:txBody>
          <a:bodyPr/>
          <a:lstStyle/>
          <a:p>
            <a:r>
              <a:rPr lang="en-US" sz="2000" b="0" dirty="0" smtClean="0"/>
              <a:t>function </a:t>
            </a:r>
            <a:r>
              <a:rPr lang="en-US" sz="2000" b="0" dirty="0" err="1" smtClean="0"/>
              <a:t>reportConnectionEvent</a:t>
            </a:r>
            <a:r>
              <a:rPr lang="en-US" sz="2000" b="0" dirty="0" smtClean="0"/>
              <a:t>(e) {</a:t>
            </a:r>
          </a:p>
          <a:p>
            <a:r>
              <a:rPr lang="en-US" sz="2000" b="0" dirty="0" smtClean="0"/>
              <a:t>	e = e || </a:t>
            </a:r>
            <a:r>
              <a:rPr lang="en-US" sz="2000" b="0" dirty="0" err="1" smtClean="0"/>
              <a:t>window.event</a:t>
            </a:r>
            <a:r>
              <a:rPr lang="en-US" sz="2000" b="0" dirty="0" smtClean="0"/>
              <a:t>;</a:t>
            </a:r>
          </a:p>
          <a:p>
            <a:r>
              <a:rPr lang="en-US" sz="2000" b="0" dirty="0" smtClean="0"/>
              <a:t>	if ("online" === </a:t>
            </a:r>
            <a:r>
              <a:rPr lang="en-US" sz="2000" u="sng" dirty="0" err="1" smtClean="0"/>
              <a:t>e.type</a:t>
            </a:r>
            <a:r>
              <a:rPr lang="en-US" sz="2000" b="0" dirty="0" smtClean="0"/>
              <a:t>)</a:t>
            </a:r>
          </a:p>
          <a:p>
            <a:r>
              <a:rPr lang="en-US" sz="2000" b="0" dirty="0" smtClean="0"/>
              <a:t>		alert("The browser is ONLINE.");</a:t>
            </a:r>
          </a:p>
          <a:p>
            <a:r>
              <a:rPr lang="en-US" sz="2000" b="0" dirty="0" smtClean="0"/>
              <a:t>	else if ('offline' === </a:t>
            </a:r>
            <a:r>
              <a:rPr lang="en-US" sz="2000" u="sng" dirty="0" err="1" smtClean="0"/>
              <a:t>e.type</a:t>
            </a:r>
            <a:r>
              <a:rPr lang="en-US" sz="2000" b="0" dirty="0" smtClean="0"/>
              <a:t>)</a:t>
            </a:r>
          </a:p>
          <a:p>
            <a:r>
              <a:rPr lang="en-US" sz="2000" b="0" dirty="0" smtClean="0"/>
              <a:t>		alert("The browser is OFFLINE.");</a:t>
            </a:r>
          </a:p>
          <a:p>
            <a:r>
              <a:rPr lang="en-US" sz="2000" b="0" dirty="0" smtClean="0"/>
              <a:t>	else</a:t>
            </a:r>
          </a:p>
          <a:p>
            <a:r>
              <a:rPr lang="en-US" sz="2000" b="0" dirty="0" smtClean="0"/>
              <a:t>		throw new Error("should not reach here");</a:t>
            </a:r>
          </a:p>
          <a:p>
            <a:r>
              <a:rPr lang="en-US" sz="2000" b="0" dirty="0" smtClean="0"/>
              <a:t>}</a:t>
            </a:r>
          </a:p>
          <a:p>
            <a:endParaRPr lang="en-US" sz="2000" b="0" dirty="0" smtClean="0"/>
          </a:p>
          <a:p>
            <a:r>
              <a:rPr lang="en-US" sz="2000" b="0" dirty="0" err="1" smtClean="0"/>
              <a:t>window.onload</a:t>
            </a:r>
            <a:r>
              <a:rPr lang="en-US" sz="2000" b="0" dirty="0" smtClean="0"/>
              <a:t> = function() {</a:t>
            </a:r>
          </a:p>
          <a:p>
            <a:r>
              <a:rPr lang="en-US" sz="2000" b="0" dirty="0" smtClean="0"/>
              <a:t>    </a:t>
            </a:r>
            <a:r>
              <a:rPr lang="en-US" sz="2000" b="0" dirty="0" err="1" smtClean="0"/>
              <a:t>document.body.</a:t>
            </a:r>
            <a:r>
              <a:rPr lang="en-US" sz="2000" u="sng" dirty="0" err="1" smtClean="0"/>
              <a:t>ononline</a:t>
            </a:r>
            <a:r>
              <a:rPr lang="en-US" sz="2000" b="0" dirty="0" smtClean="0"/>
              <a:t> = </a:t>
            </a:r>
            <a:r>
              <a:rPr lang="en-US" sz="2000" b="0" dirty="0" err="1" smtClean="0"/>
              <a:t>reportConnectionEvent</a:t>
            </a:r>
            <a:r>
              <a:rPr lang="en-US" sz="2000" b="0" dirty="0" smtClean="0"/>
              <a:t>;</a:t>
            </a:r>
          </a:p>
          <a:p>
            <a:r>
              <a:rPr lang="en-US" sz="2000" b="0" dirty="0" smtClean="0"/>
              <a:t>    </a:t>
            </a:r>
            <a:r>
              <a:rPr lang="en-US" sz="2000" b="0" dirty="0" err="1" smtClean="0"/>
              <a:t>document.body.</a:t>
            </a:r>
            <a:r>
              <a:rPr lang="en-US" sz="2000" u="sng" dirty="0" err="1" smtClean="0"/>
              <a:t>onoffline</a:t>
            </a:r>
            <a:r>
              <a:rPr lang="en-US" sz="2000" b="0" dirty="0" smtClean="0"/>
              <a:t> = </a:t>
            </a:r>
            <a:r>
              <a:rPr lang="en-US" sz="2000" b="0" dirty="0" err="1" smtClean="0"/>
              <a:t>reportConnectionEvent</a:t>
            </a:r>
            <a:r>
              <a:rPr lang="en-US" sz="2000" b="0" dirty="0" smtClean="0"/>
              <a:t>;</a:t>
            </a:r>
          </a:p>
          <a:p>
            <a:r>
              <a:rPr lang="en-US" sz="2000" b="0" dirty="0" smtClean="0"/>
              <a:t>}</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Connectivity</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526572"/>
          </a:xfrm>
        </p:spPr>
        <p:txBody>
          <a:bodyPr/>
          <a:lstStyle/>
          <a:p>
            <a:r>
              <a:rPr lang="ko-KR" altLang="en-US" dirty="0" smtClean="0"/>
              <a:t>더 빠른 초기 로딩</a:t>
            </a:r>
            <a:endParaRPr lang="en-US" altLang="ko-KR" dirty="0" smtClean="0"/>
          </a:p>
          <a:p>
            <a:r>
              <a:rPr lang="ko-KR" altLang="en-US" dirty="0" smtClean="0"/>
              <a:t>더 많은 </a:t>
            </a:r>
            <a:r>
              <a:rPr lang="ko-KR" altLang="en-US" dirty="0" err="1" smtClean="0"/>
              <a:t>비동기</a:t>
            </a:r>
            <a:r>
              <a:rPr lang="ko-KR" altLang="en-US" dirty="0" smtClean="0"/>
              <a:t> </a:t>
            </a:r>
            <a:r>
              <a:rPr lang="en-US" altLang="ko-KR" dirty="0" smtClean="0"/>
              <a:t>HTTP </a:t>
            </a:r>
            <a:r>
              <a:rPr lang="ko-KR" altLang="en-US" dirty="0" smtClean="0"/>
              <a:t>요청</a:t>
            </a:r>
            <a:endParaRPr lang="en-US" altLang="ko-KR" dirty="0" smtClean="0"/>
          </a:p>
          <a:p>
            <a:r>
              <a:rPr lang="ko-KR" altLang="en-US" dirty="0" smtClean="0"/>
              <a:t>온건한 </a:t>
            </a:r>
            <a:r>
              <a:rPr lang="en-US" altLang="ko-KR" dirty="0" smtClean="0"/>
              <a:t>On/Off-line </a:t>
            </a:r>
            <a:r>
              <a:rPr lang="ko-KR" altLang="en-US" dirty="0" smtClean="0"/>
              <a:t>검사</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163395"/>
          </a:xfrm>
        </p:spPr>
        <p:txBody>
          <a:bodyPr/>
          <a:lstStyle/>
          <a:p>
            <a:r>
              <a:rPr lang="en-US" dirty="0" smtClean="0"/>
              <a:t>Connectivity</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087273"/>
          </a:xfrm>
        </p:spPr>
        <p:txBody>
          <a:bodyPr/>
          <a:lstStyle/>
          <a:p>
            <a:r>
              <a:rPr lang="en-US" altLang="ko-KR" dirty="0" smtClean="0"/>
              <a:t>HTTP/1.1</a:t>
            </a:r>
            <a:r>
              <a:rPr lang="ko-KR" altLang="en-US" dirty="0" smtClean="0"/>
              <a:t>의 권장은 </a:t>
            </a:r>
            <a:r>
              <a:rPr lang="ko-KR" altLang="en-US" b="1" u="sng" dirty="0" smtClean="0"/>
              <a:t>동시 연결 </a:t>
            </a:r>
            <a:r>
              <a:rPr lang="en-US" altLang="ko-KR" b="1" u="sng" dirty="0" smtClean="0"/>
              <a:t>2</a:t>
            </a:r>
            <a:r>
              <a:rPr lang="ko-KR" altLang="en-US" b="1" u="sng" dirty="0" smtClean="0"/>
              <a:t>개</a:t>
            </a:r>
            <a:endParaRPr lang="en-US" altLang="ko-KR" dirty="0" smtClean="0"/>
          </a:p>
          <a:p>
            <a:pPr lvl="1"/>
            <a:r>
              <a:rPr lang="ko-KR" altLang="en-US" sz="2400" dirty="0" smtClean="0"/>
              <a:t>단</a:t>
            </a:r>
            <a:r>
              <a:rPr lang="en-US" altLang="ko-KR" sz="2400" dirty="0" smtClean="0"/>
              <a:t>, </a:t>
            </a:r>
            <a:r>
              <a:rPr lang="ko-KR" altLang="en-US" sz="2400" dirty="0" smtClean="0"/>
              <a:t>현재의 상황</a:t>
            </a:r>
            <a:r>
              <a:rPr lang="en-US" altLang="ko-KR" sz="2400" dirty="0" smtClean="0"/>
              <a:t>(broadband, Ajax </a:t>
            </a:r>
            <a:r>
              <a:rPr lang="ko-KR" altLang="en-US" sz="2400" dirty="0" smtClean="0"/>
              <a:t>출현</a:t>
            </a:r>
            <a:r>
              <a:rPr lang="en-US" altLang="ko-KR" sz="2400" dirty="0" smtClean="0"/>
              <a:t>)</a:t>
            </a:r>
            <a:r>
              <a:rPr lang="ko-KR" altLang="en-US" sz="2400" dirty="0" smtClean="0"/>
              <a:t>을 고려할 때 </a:t>
            </a:r>
            <a:r>
              <a:rPr lang="en-US" altLang="ko-KR" sz="2400" dirty="0" smtClean="0"/>
              <a:t>2</a:t>
            </a:r>
            <a:r>
              <a:rPr lang="ko-KR" altLang="en-US" sz="2400" dirty="0" smtClean="0"/>
              <a:t>개는 부족</a:t>
            </a:r>
            <a:endParaRPr lang="en-US" altLang="ko-KR" sz="2400" dirty="0" smtClean="0"/>
          </a:p>
          <a:p>
            <a:pPr lvl="1"/>
            <a:r>
              <a:rPr lang="en-US" altLang="ko-KR" sz="2400" dirty="0" smtClean="0"/>
              <a:t>Broadband</a:t>
            </a:r>
            <a:r>
              <a:rPr lang="ko-KR" altLang="en-US" sz="2400" dirty="0" smtClean="0"/>
              <a:t>이면 </a:t>
            </a:r>
            <a:r>
              <a:rPr lang="en-US" altLang="ko-KR" sz="2400" dirty="0" smtClean="0"/>
              <a:t>6</a:t>
            </a:r>
            <a:r>
              <a:rPr lang="ko-KR" altLang="en-US" sz="2400" dirty="0" smtClean="0"/>
              <a:t>개</a:t>
            </a:r>
            <a:r>
              <a:rPr lang="en-US" altLang="ko-KR" sz="2400" dirty="0" smtClean="0"/>
              <a:t>, Dial-up HTTP/1.1</a:t>
            </a:r>
            <a:r>
              <a:rPr lang="ko-KR" altLang="en-US" sz="2400" dirty="0" smtClean="0"/>
              <a:t>이면 </a:t>
            </a:r>
            <a:r>
              <a:rPr lang="en-US" altLang="ko-KR" sz="2400" dirty="0" smtClean="0"/>
              <a:t>2</a:t>
            </a:r>
            <a:r>
              <a:rPr lang="ko-KR" altLang="en-US" sz="2400" dirty="0" smtClean="0"/>
              <a:t>개</a:t>
            </a:r>
            <a:endParaRPr lang="en-US" altLang="ko-KR" sz="2400" dirty="0" smtClean="0"/>
          </a:p>
          <a:p>
            <a:pPr lvl="1"/>
            <a:r>
              <a:rPr lang="ko-KR" altLang="en-US" sz="2400" dirty="0" smtClean="0"/>
              <a:t>대체 구현</a:t>
            </a:r>
            <a:r>
              <a:rPr lang="en-US" altLang="ko-KR" sz="2400" dirty="0" smtClean="0"/>
              <a:t>: </a:t>
            </a:r>
            <a:r>
              <a:rPr lang="ko-KR" altLang="en-US" sz="2400" dirty="0" smtClean="0"/>
              <a:t>파일 합치기</a:t>
            </a:r>
            <a:r>
              <a:rPr lang="en-US" altLang="ko-KR" sz="2400" dirty="0" smtClean="0"/>
              <a:t>, </a:t>
            </a:r>
            <a:r>
              <a:rPr lang="ko-KR" altLang="en-US" sz="2400" dirty="0" smtClean="0"/>
              <a:t>요청 </a:t>
            </a:r>
            <a:r>
              <a:rPr lang="en-US" altLang="ko-KR" sz="2400" dirty="0" smtClean="0"/>
              <a:t>Batch </a:t>
            </a:r>
            <a:r>
              <a:rPr lang="ko-KR" altLang="en-US" sz="2400" dirty="0" smtClean="0"/>
              <a:t>처리</a:t>
            </a:r>
            <a:endParaRPr lang="en-US" altLang="ko-KR" sz="2400" dirty="0" smtClean="0"/>
          </a:p>
          <a:p>
            <a:r>
              <a:rPr lang="en-US" altLang="ko-KR" dirty="0" smtClean="0"/>
              <a:t>online, offline </a:t>
            </a:r>
            <a:r>
              <a:rPr lang="ko-KR" altLang="en-US" dirty="0" smtClean="0"/>
              <a:t>이벤트는 </a:t>
            </a:r>
            <a:r>
              <a:rPr lang="en-US" altLang="ko-KR" dirty="0" smtClean="0"/>
              <a:t>HTML5 </a:t>
            </a:r>
            <a:r>
              <a:rPr lang="ko-KR" altLang="en-US" dirty="0" smtClean="0"/>
              <a:t>표준</a:t>
            </a:r>
            <a:endParaRPr lang="en-US" altLang="ko-KR" dirty="0" smtClean="0"/>
          </a:p>
          <a:p>
            <a:pPr lvl="1"/>
            <a:r>
              <a:rPr lang="en-US" altLang="ko-KR" sz="2400" dirty="0" smtClean="0"/>
              <a:t>FF 3.0</a:t>
            </a:r>
          </a:p>
          <a:p>
            <a:pPr lvl="1"/>
            <a:r>
              <a:rPr lang="en-US" altLang="ko-KR" sz="2400" dirty="0" smtClean="0"/>
              <a:t>Opera 9.x</a:t>
            </a:r>
          </a:p>
          <a:p>
            <a:pPr lvl="1"/>
            <a:r>
              <a:rPr lang="ko-KR" altLang="en-US" sz="2400" dirty="0" smtClean="0"/>
              <a:t>대체 구현</a:t>
            </a:r>
            <a:r>
              <a:rPr lang="en-US" altLang="ko-KR" sz="2400" dirty="0" smtClean="0"/>
              <a:t>: </a:t>
            </a:r>
            <a:r>
              <a:rPr lang="en-US" altLang="ko-KR" sz="2400" dirty="0" err="1" smtClean="0"/>
              <a:t>XMLHttpRequest</a:t>
            </a:r>
            <a:r>
              <a:rPr lang="en-US" altLang="ko-KR" sz="2400" dirty="0" smtClean="0"/>
              <a:t> </a:t>
            </a:r>
            <a:r>
              <a:rPr lang="ko-KR" altLang="en-US" sz="2400" dirty="0" smtClean="0"/>
              <a:t>실패 혹은 </a:t>
            </a:r>
            <a:r>
              <a:rPr lang="en-US" altLang="ko-KR" sz="2400" dirty="0" smtClean="0"/>
              <a:t>timeout</a:t>
            </a:r>
            <a:r>
              <a:rPr lang="ko-KR" altLang="en-US" sz="2400" dirty="0" smtClean="0"/>
              <a:t>시 </a:t>
            </a:r>
            <a:r>
              <a:rPr lang="en-US" altLang="ko-KR" sz="2400" dirty="0" smtClean="0"/>
              <a:t>Offline</a:t>
            </a:r>
            <a:r>
              <a:rPr lang="ko-KR" altLang="en-US" sz="2400" dirty="0" smtClean="0"/>
              <a:t>으로 간주</a:t>
            </a:r>
            <a:endParaRPr lang="en-US" altLang="ko-KR" sz="2400" dirty="0"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dirty="0" smtClean="0"/>
              <a:t>Cross Document Messaging (XDM)</a:t>
            </a:r>
          </a:p>
          <a:p>
            <a:r>
              <a:rPr lang="en-US" altLang="ko-KR" dirty="0" smtClean="0"/>
              <a:t>HTML/JSON Sanitizing</a:t>
            </a:r>
          </a:p>
          <a:p>
            <a:r>
              <a:rPr lang="en-US" altLang="ko-KR" dirty="0" smtClean="0"/>
              <a:t>Connectivity</a:t>
            </a:r>
          </a:p>
          <a:p>
            <a:r>
              <a:rPr lang="en-US" altLang="ko-KR" b="1" u="sng"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DOM Storage</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2474524"/>
          </a:xfrm>
        </p:spPr>
        <p:txBody>
          <a:bodyPr/>
          <a:lstStyle/>
          <a:p>
            <a:r>
              <a:rPr lang="ko-KR" altLang="en-US" dirty="0" smtClean="0"/>
              <a:t>클라이언트 저장소</a:t>
            </a:r>
            <a:endParaRPr lang="en-US" altLang="ko-KR" dirty="0" smtClean="0"/>
          </a:p>
          <a:p>
            <a:pPr lvl="1"/>
            <a:r>
              <a:rPr lang="en-US" altLang="ko-KR" dirty="0" smtClean="0"/>
              <a:t>Per window: </a:t>
            </a:r>
            <a:r>
              <a:rPr lang="en-US" altLang="ko-KR" dirty="0" err="1" smtClean="0"/>
              <a:t>sessionStorage</a:t>
            </a:r>
            <a:endParaRPr lang="en-US" altLang="ko-KR" dirty="0" smtClean="0"/>
          </a:p>
          <a:p>
            <a:pPr lvl="1"/>
            <a:r>
              <a:rPr lang="en-US" altLang="ko-KR" dirty="0" smtClean="0"/>
              <a:t>Per domain, persistent: </a:t>
            </a:r>
            <a:r>
              <a:rPr lang="en-US" altLang="ko-KR" dirty="0" err="1" smtClean="0"/>
              <a:t>localStorage</a:t>
            </a:r>
            <a:endParaRPr lang="en-US" altLang="ko-KR" dirty="0" smtClean="0"/>
          </a:p>
          <a:p>
            <a:r>
              <a:rPr lang="ko-KR" altLang="en-US" dirty="0" smtClean="0"/>
              <a:t>쿠키</a:t>
            </a:r>
            <a:r>
              <a:rPr lang="en-US" altLang="ko-KR" dirty="0" smtClean="0"/>
              <a:t>(4KB)</a:t>
            </a:r>
            <a:r>
              <a:rPr lang="ko-KR" altLang="en-US" dirty="0" smtClean="0"/>
              <a:t>에 비해 큰 용량</a:t>
            </a:r>
            <a:r>
              <a:rPr lang="en-US" altLang="ko-KR" dirty="0" smtClean="0"/>
              <a:t>(10MB)</a:t>
            </a:r>
          </a:p>
          <a:p>
            <a:r>
              <a:rPr lang="en-US" altLang="ko-KR" dirty="0" smtClean="0"/>
              <a:t>HTTP </a:t>
            </a:r>
            <a:r>
              <a:rPr lang="ko-KR" altLang="en-US" dirty="0" err="1" smtClean="0"/>
              <a:t>요청시</a:t>
            </a:r>
            <a:r>
              <a:rPr lang="ko-KR" altLang="en-US" dirty="0" smtClean="0"/>
              <a:t> 자동으로 전달되지 않음</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DOM Storage</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1292662"/>
          </a:xfrm>
        </p:spPr>
        <p:txBody>
          <a:bodyPr/>
          <a:lstStyle/>
          <a:p>
            <a:r>
              <a:rPr lang="en-US" sz="2000" b="0" dirty="0" smtClean="0"/>
              <a:t>if(!</a:t>
            </a:r>
            <a:r>
              <a:rPr lang="en-US" sz="2000" u="sng" dirty="0" err="1" smtClean="0"/>
              <a:t>window.localStorage</a:t>
            </a:r>
            <a:r>
              <a:rPr lang="en-US" sz="2000" b="0" dirty="0" err="1" smtClean="0"/>
              <a:t>.visitCount</a:t>
            </a:r>
            <a:r>
              <a:rPr lang="en-US" sz="2000" b="0" dirty="0" smtClean="0"/>
              <a:t>)</a:t>
            </a:r>
          </a:p>
          <a:p>
            <a:r>
              <a:rPr lang="en-US" sz="2000" b="0" dirty="0" smtClean="0"/>
              <a:t>	</a:t>
            </a:r>
            <a:r>
              <a:rPr lang="en-US" sz="2000" u="sng" dirty="0" err="1" smtClean="0"/>
              <a:t>window.localStorage</a:t>
            </a:r>
            <a:r>
              <a:rPr lang="en-US" sz="2000" b="0" dirty="0" err="1" smtClean="0"/>
              <a:t>.count</a:t>
            </a:r>
            <a:r>
              <a:rPr lang="en-US" sz="2000" b="0" dirty="0" smtClean="0"/>
              <a:t> = 0;</a:t>
            </a:r>
          </a:p>
          <a:p>
            <a:endParaRPr lang="en-US" sz="2000" b="0" dirty="0" smtClean="0"/>
          </a:p>
          <a:p>
            <a:r>
              <a:rPr lang="en-US" sz="2000" u="sng" dirty="0" err="1" smtClean="0"/>
              <a:t>window.localStorage</a:t>
            </a:r>
            <a:r>
              <a:rPr lang="en-US" sz="2000" b="0" dirty="0" err="1" smtClean="0"/>
              <a:t>.count</a:t>
            </a:r>
            <a:r>
              <a:rPr lang="en-US" sz="2000" b="0" dirty="0" smtClean="0"/>
              <a:t>++;</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DOM Storage</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969770"/>
          </a:xfrm>
        </p:spPr>
        <p:txBody>
          <a:bodyPr/>
          <a:lstStyle/>
          <a:p>
            <a:r>
              <a:rPr lang="ko-KR" altLang="en-US" dirty="0" smtClean="0"/>
              <a:t>많은 양의 데이터를 클라이언트에 저장하여 처리할 수 있음</a:t>
            </a:r>
            <a:r>
              <a:rPr lang="en-US" altLang="ko-KR" dirty="0" smtClean="0"/>
              <a:t> (</a:t>
            </a:r>
            <a:r>
              <a:rPr lang="ko-KR" altLang="en-US" dirty="0" smtClean="0"/>
              <a:t>성능 향상</a:t>
            </a:r>
            <a:r>
              <a:rPr lang="en-US" altLang="ko-KR" dirty="0" smtClean="0"/>
              <a:t>)</a:t>
            </a:r>
          </a:p>
          <a:p>
            <a:r>
              <a:rPr lang="ko-KR" altLang="en-US" dirty="0" smtClean="0"/>
              <a:t>오프라인 모드 </a:t>
            </a:r>
            <a:r>
              <a:rPr lang="ko-KR" altLang="en-US" dirty="0" err="1" smtClean="0"/>
              <a:t>지원시</a:t>
            </a:r>
            <a:r>
              <a:rPr lang="ko-KR" altLang="en-US" dirty="0" smtClean="0"/>
              <a:t> 유용</a:t>
            </a:r>
            <a:endParaRPr lang="en-US" altLang="ko-KR" dirty="0" smtClean="0"/>
          </a:p>
          <a:p>
            <a:endParaRPr lang="ko-KR" altLang="en-US" dirty="0" smtClean="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163395"/>
          </a:xfrm>
        </p:spPr>
        <p:txBody>
          <a:bodyPr/>
          <a:lstStyle/>
          <a:p>
            <a:r>
              <a:rPr lang="en-US" dirty="0" smtClean="0"/>
              <a:t>DOM Storage</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729704"/>
          </a:xfrm>
        </p:spPr>
        <p:txBody>
          <a:bodyPr/>
          <a:lstStyle/>
          <a:p>
            <a:r>
              <a:rPr lang="en-US" altLang="ko-KR" dirty="0" smtClean="0"/>
              <a:t>HTML5 </a:t>
            </a:r>
            <a:r>
              <a:rPr lang="ko-KR" altLang="en-US" dirty="0" smtClean="0"/>
              <a:t>표준</a:t>
            </a:r>
            <a:r>
              <a:rPr lang="en-US" altLang="ko-KR" dirty="0" smtClean="0"/>
              <a:t>(structured client-side storage)</a:t>
            </a:r>
          </a:p>
          <a:p>
            <a:pPr lvl="1"/>
            <a:r>
              <a:rPr lang="en-US" altLang="ko-KR" sz="2400" dirty="0" err="1" smtClean="0"/>
              <a:t>Webkit</a:t>
            </a:r>
            <a:r>
              <a:rPr lang="en-US" altLang="ko-KR" sz="2400" dirty="0" smtClean="0"/>
              <a:t> </a:t>
            </a:r>
            <a:r>
              <a:rPr lang="ko-KR" altLang="en-US" sz="2400" dirty="0" smtClean="0"/>
              <a:t>최신 버전</a:t>
            </a:r>
            <a:endParaRPr lang="en-US" altLang="ko-KR" sz="2400" dirty="0" smtClean="0"/>
          </a:p>
          <a:p>
            <a:pPr lvl="1"/>
            <a:r>
              <a:rPr lang="en-US" altLang="ko-KR" sz="2400" dirty="0" smtClean="0"/>
              <a:t>FF 3.0 – </a:t>
            </a:r>
            <a:r>
              <a:rPr lang="ko-KR" altLang="en-US" sz="2400" dirty="0" smtClean="0"/>
              <a:t>일부 지원</a:t>
            </a:r>
            <a:endParaRPr lang="en-US" altLang="ko-KR" sz="2400" dirty="0" smtClean="0"/>
          </a:p>
          <a:p>
            <a:pPr lvl="1"/>
            <a:r>
              <a:rPr lang="ko-KR" altLang="en-US" sz="2400" dirty="0" smtClean="0"/>
              <a:t>대체 구현</a:t>
            </a:r>
            <a:r>
              <a:rPr lang="en-US" altLang="ko-KR" sz="2400" dirty="0" smtClean="0"/>
              <a:t>: Cookie, Flash, </a:t>
            </a:r>
            <a:r>
              <a:rPr lang="en-US" altLang="ko-KR" dirty="0" smtClean="0"/>
              <a:t>Google Gears :-(</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dirty="0" smtClean="0"/>
              <a:t>Cross Document Messaging (XDM)</a:t>
            </a:r>
          </a:p>
          <a:p>
            <a:r>
              <a:rPr lang="en-US" altLang="ko-KR" dirty="0" smtClean="0"/>
              <a:t>HTML/JSON Sanitizing</a:t>
            </a:r>
          </a:p>
          <a:p>
            <a:r>
              <a:rPr lang="en-US" altLang="ko-KR" dirty="0" smtClean="0"/>
              <a:t>Connectivity</a:t>
            </a:r>
          </a:p>
          <a:p>
            <a:r>
              <a:rPr lang="en-US" altLang="ko-KR" dirty="0" smtClean="0"/>
              <a:t>DOM Storage</a:t>
            </a:r>
          </a:p>
          <a:p>
            <a:r>
              <a:rPr lang="en-US" altLang="ko-KR" b="1" u="sng"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Ajax Navigations</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917174"/>
          </a:xfrm>
        </p:spPr>
        <p:txBody>
          <a:bodyPr/>
          <a:lstStyle/>
          <a:p>
            <a:r>
              <a:rPr lang="en-US" altLang="ko-KR" dirty="0" err="1" smtClean="0"/>
              <a:t>body.onhashchange</a:t>
            </a:r>
            <a:r>
              <a:rPr lang="en-US" altLang="ko-KR" dirty="0" smtClean="0"/>
              <a:t> </a:t>
            </a:r>
            <a:r>
              <a:rPr lang="ko-KR" altLang="en-US" dirty="0" smtClean="0"/>
              <a:t>이벤트</a:t>
            </a:r>
            <a:endParaRPr lang="en-US" altLang="ko-KR" dirty="0" smtClean="0"/>
          </a:p>
          <a:p>
            <a:pPr lvl="1"/>
            <a:r>
              <a:rPr lang="en-US" altLang="ko-KR" dirty="0" err="1" smtClean="0"/>
              <a:t>window.location.hash</a:t>
            </a:r>
            <a:r>
              <a:rPr lang="ko-KR" altLang="en-US" dirty="0" smtClean="0"/>
              <a:t>가 바뀔 때 호출</a:t>
            </a:r>
            <a:endParaRPr lang="en-US" altLang="ko-KR" dirty="0" smtClean="0"/>
          </a:p>
        </p:txBody>
      </p:sp>
      <p:pic>
        <p:nvPicPr>
          <p:cNvPr id="1026" name="Picture 2"/>
          <p:cNvPicPr>
            <a:picLocks noChangeAspect="1" noChangeArrowheads="1"/>
          </p:cNvPicPr>
          <p:nvPr/>
        </p:nvPicPr>
        <p:blipFill>
          <a:blip r:embed="rId3"/>
          <a:srcRect/>
          <a:stretch>
            <a:fillRect/>
          </a:stretch>
        </p:blipFill>
        <p:spPr bwMode="auto">
          <a:xfrm>
            <a:off x="762000" y="3657600"/>
            <a:ext cx="7271658" cy="1524000"/>
          </a:xfrm>
          <a:prstGeom prst="rect">
            <a:avLst/>
          </a:prstGeom>
          <a:noFill/>
          <a:ln w="9525">
            <a:noFill/>
            <a:miter lim="800000"/>
            <a:headEnd/>
            <a:tailEnd/>
          </a:ln>
          <a:effectLst/>
        </p:spPr>
      </p:pic>
      <p:sp>
        <p:nvSpPr>
          <p:cNvPr id="5" name="직사각형 4"/>
          <p:cNvSpPr/>
          <p:nvPr/>
        </p:nvSpPr>
        <p:spPr bwMode="auto">
          <a:xfrm>
            <a:off x="6477000" y="3810000"/>
            <a:ext cx="1219200" cy="609600"/>
          </a:xfrm>
          <a:prstGeom prst="rect">
            <a:avLst/>
          </a:prstGeom>
          <a:noFill/>
          <a:ln w="25400">
            <a:solidFill>
              <a:srgbClr val="C0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ko-KR" altLang="en-US" sz="23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ko-KR" altLang="en-US" dirty="0" smtClean="0"/>
              <a:t>참고자료</a:t>
            </a:r>
            <a:endParaRPr lang="ko-KR" altLang="en-US" dirty="0"/>
          </a:p>
        </p:txBody>
      </p:sp>
      <p:sp>
        <p:nvSpPr>
          <p:cNvPr id="6" name="텍스트 개체 틀 5"/>
          <p:cNvSpPr>
            <a:spLocks noGrp="1"/>
          </p:cNvSpPr>
          <p:nvPr>
            <p:ph type="body" sz="quarter" idx="10"/>
          </p:nvPr>
        </p:nvSpPr>
        <p:spPr>
          <a:xfrm>
            <a:off x="381000" y="1411552"/>
            <a:ext cx="8382000" cy="443198"/>
          </a:xfrm>
        </p:spPr>
        <p:txBody>
          <a:bodyPr/>
          <a:lstStyle/>
          <a:p>
            <a:r>
              <a:rPr lang="en-US" altLang="ko-KR" dirty="0" smtClean="0">
                <a:hlinkClick r:id="rId3"/>
              </a:rPr>
              <a:t>http://</a:t>
            </a:r>
            <a:r>
              <a:rPr lang="en-US" altLang="ko-KR" dirty="0" smtClean="0">
                <a:hlinkClick r:id="rId3"/>
              </a:rPr>
              <a:t>alankang.tistory.com/215</a:t>
            </a:r>
            <a:endParaRPr lang="en-US" altLang="ko-KR" dirty="0" smtClean="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Ajax Navigations</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2654573"/>
          </a:xfrm>
        </p:spPr>
        <p:txBody>
          <a:bodyPr/>
          <a:lstStyle/>
          <a:p>
            <a:r>
              <a:rPr lang="en-US" sz="2000" b="0" dirty="0" smtClean="0"/>
              <a:t>function </a:t>
            </a:r>
            <a:r>
              <a:rPr lang="en-US" sz="2000" b="0" dirty="0" err="1" smtClean="0"/>
              <a:t>handleHashChange</a:t>
            </a:r>
            <a:r>
              <a:rPr lang="en-US" sz="2000" b="0" dirty="0" smtClean="0"/>
              <a:t>() {</a:t>
            </a:r>
          </a:p>
          <a:p>
            <a:r>
              <a:rPr lang="en-US" sz="2000" b="0" dirty="0" smtClean="0"/>
              <a:t>	</a:t>
            </a:r>
            <a:r>
              <a:rPr lang="en-US" sz="2000" b="0" dirty="0" err="1" smtClean="0"/>
              <a:t>var</a:t>
            </a:r>
            <a:r>
              <a:rPr lang="en-US" sz="2000" b="0" dirty="0" smtClean="0"/>
              <a:t> hash = </a:t>
            </a:r>
            <a:r>
              <a:rPr lang="en-US" sz="2000" b="0" dirty="0" err="1" smtClean="0"/>
              <a:t>window.location.hash</a:t>
            </a:r>
            <a:r>
              <a:rPr lang="en-US" sz="2000" b="0" dirty="0" smtClean="0"/>
              <a:t>;</a:t>
            </a:r>
          </a:p>
          <a:p>
            <a:r>
              <a:rPr lang="en-US" sz="2000" b="0" dirty="0" smtClean="0"/>
              <a:t>	</a:t>
            </a:r>
            <a:r>
              <a:rPr lang="en-US" sz="2000" b="0" dirty="0" err="1" smtClean="0"/>
              <a:t>document.getElementById</a:t>
            </a:r>
            <a:r>
              <a:rPr lang="en-US" sz="2000" b="0" dirty="0" smtClean="0"/>
              <a:t>("hash").</a:t>
            </a:r>
            <a:r>
              <a:rPr lang="en-US" sz="2000" b="0" dirty="0" err="1" smtClean="0"/>
              <a:t>innerHTML</a:t>
            </a:r>
            <a:r>
              <a:rPr lang="en-US" sz="2000" b="0" dirty="0" smtClean="0"/>
              <a:t> = hash;</a:t>
            </a:r>
          </a:p>
          <a:p>
            <a:r>
              <a:rPr lang="en-US" sz="2000" b="0" dirty="0" smtClean="0"/>
              <a:t>}</a:t>
            </a:r>
          </a:p>
          <a:p>
            <a:endParaRPr lang="en-US" sz="2000" b="0" dirty="0" smtClean="0"/>
          </a:p>
          <a:p>
            <a:r>
              <a:rPr lang="en-US" sz="2000" b="0" dirty="0" smtClean="0"/>
              <a:t>&lt;body </a:t>
            </a:r>
            <a:r>
              <a:rPr lang="en-US" sz="2000" u="sng" dirty="0" err="1" smtClean="0"/>
              <a:t>onhashchange</a:t>
            </a:r>
            <a:r>
              <a:rPr lang="en-US" sz="2000" b="0" dirty="0" smtClean="0"/>
              <a:t>="</a:t>
            </a:r>
            <a:r>
              <a:rPr lang="en-US" sz="2000" b="0" dirty="0" err="1" smtClean="0"/>
              <a:t>handleHashChange</a:t>
            </a:r>
            <a:r>
              <a:rPr lang="en-US" sz="2000" b="0" dirty="0" smtClean="0"/>
              <a:t>();"&gt;</a:t>
            </a:r>
          </a:p>
          <a:p>
            <a:r>
              <a:rPr lang="en-US" sz="2000" b="0" dirty="0" smtClean="0"/>
              <a:t>	&lt;div id="hash"&gt;&lt;/div&gt;</a:t>
            </a:r>
          </a:p>
          <a:p>
            <a:r>
              <a:rPr lang="en-US" sz="2000" b="0" dirty="0" smtClean="0"/>
              <a:t>&lt;/body&gt;</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Ajax Navigations</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428083"/>
          </a:xfrm>
        </p:spPr>
        <p:txBody>
          <a:bodyPr/>
          <a:lstStyle/>
          <a:p>
            <a:r>
              <a:rPr lang="ko-KR" altLang="en-US" dirty="0" smtClean="0"/>
              <a:t>동적인 페이지에서 </a:t>
            </a:r>
            <a:r>
              <a:rPr lang="ko-KR" altLang="en-US" dirty="0" err="1" smtClean="0"/>
              <a:t>북마크</a:t>
            </a:r>
            <a:r>
              <a:rPr lang="en-US" altLang="ko-KR" dirty="0" smtClean="0"/>
              <a:t>/</a:t>
            </a:r>
            <a:r>
              <a:rPr lang="ko-KR" altLang="en-US" dirty="0" smtClean="0"/>
              <a:t>이전</a:t>
            </a:r>
            <a:r>
              <a:rPr lang="en-US" altLang="ko-KR" dirty="0" smtClean="0"/>
              <a:t>/</a:t>
            </a:r>
            <a:r>
              <a:rPr lang="ko-KR" altLang="en-US" dirty="0" smtClean="0"/>
              <a:t>다음을 쉽게 지원</a:t>
            </a:r>
            <a:endParaRPr lang="en-US" altLang="ko-KR" dirty="0" smtClean="0"/>
          </a:p>
          <a:p>
            <a:r>
              <a:rPr lang="ko-KR" altLang="en-US" dirty="0" smtClean="0"/>
              <a:t>오프라인 지원</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534400" cy="1163395"/>
          </a:xfrm>
        </p:spPr>
        <p:txBody>
          <a:bodyPr/>
          <a:lstStyle/>
          <a:p>
            <a:r>
              <a:rPr lang="en-US" dirty="0" smtClean="0"/>
              <a:t>Ajax Navigation</a:t>
            </a:r>
            <a:r>
              <a:rPr smtClean="0"/>
              <a:t>s</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255728"/>
          </a:xfrm>
        </p:spPr>
        <p:txBody>
          <a:bodyPr/>
          <a:lstStyle/>
          <a:p>
            <a:r>
              <a:rPr lang="en-US" altLang="ko-KR" dirty="0" smtClean="0"/>
              <a:t>HTML5 </a:t>
            </a:r>
            <a:r>
              <a:rPr lang="ko-KR" altLang="en-US" dirty="0" smtClean="0"/>
              <a:t>표준</a:t>
            </a:r>
            <a:endParaRPr lang="en-US" altLang="ko-KR" dirty="0" smtClean="0"/>
          </a:p>
          <a:p>
            <a:pPr lvl="1"/>
            <a:r>
              <a:rPr lang="en-US" altLang="ko-KR" sz="2400" dirty="0" err="1" smtClean="0"/>
              <a:t>Webkit</a:t>
            </a:r>
            <a:r>
              <a:rPr lang="en-US" altLang="ko-KR" sz="2400" dirty="0" smtClean="0"/>
              <a:t> </a:t>
            </a:r>
            <a:r>
              <a:rPr lang="ko-KR" altLang="en-US" sz="2400" dirty="0" smtClean="0"/>
              <a:t>지원 예정</a:t>
            </a:r>
            <a:endParaRPr lang="en-US" altLang="ko-KR" sz="2400" dirty="0" smtClean="0"/>
          </a:p>
          <a:p>
            <a:pPr lvl="1"/>
            <a:r>
              <a:rPr lang="ko-KR" altLang="en-US" sz="2400" dirty="0" smtClean="0"/>
              <a:t>대체 구현</a:t>
            </a:r>
            <a:r>
              <a:rPr lang="en-US" altLang="ko-KR" sz="2400" dirty="0" smtClean="0"/>
              <a:t>: </a:t>
            </a:r>
            <a:r>
              <a:rPr lang="en-US" altLang="ko-KR" sz="2400" dirty="0" err="1" smtClean="0"/>
              <a:t>window.setInterval</a:t>
            </a:r>
            <a:r>
              <a:rPr lang="en-US" altLang="ko-KR" sz="2400" dirty="0" smtClean="0"/>
              <a:t>, RSH </a:t>
            </a:r>
            <a:r>
              <a:rPr lang="ko-KR" altLang="en-US" sz="2400" dirty="0" smtClean="0"/>
              <a:t>등</a:t>
            </a:r>
            <a:endParaRPr lang="en-US" altLang="ko-KR" dirty="0" smtClean="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r>
              <a:rPr lang="ko-KR" altLang="en-US" dirty="0" smtClean="0"/>
              <a:t> </a:t>
            </a:r>
            <a:r>
              <a:rPr altLang="ko-KR" smtClean="0"/>
              <a:t>- </a:t>
            </a:r>
            <a:r>
              <a:rPr lang="ko-KR" altLang="en-US" dirty="0" smtClean="0"/>
              <a:t>요약</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dirty="0" err="1" smtClean="0"/>
              <a:t>XMLHttpRequest</a:t>
            </a:r>
            <a:endParaRPr lang="en-US" altLang="ko-KR" dirty="0" smtClean="0"/>
          </a:p>
          <a:p>
            <a:r>
              <a:rPr lang="en-US" altLang="ko-KR" dirty="0" smtClean="0"/>
              <a:t>Cross Domain Request (XDR)</a:t>
            </a:r>
          </a:p>
          <a:p>
            <a:r>
              <a:rPr lang="en-US" altLang="ko-KR" dirty="0" smtClean="0"/>
              <a:t>Cross Document Messaging (XDM)</a:t>
            </a:r>
          </a:p>
          <a:p>
            <a:r>
              <a:rPr lang="en-US" altLang="ko-KR" dirty="0" smtClean="0"/>
              <a:t>HTML/JSON Sanitizing</a:t>
            </a:r>
          </a:p>
          <a:p>
            <a:r>
              <a:rPr lang="en-US" altLang="ko-KR"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목차</a:t>
            </a:r>
            <a:endParaRPr lang="en-US" dirty="0"/>
          </a:p>
        </p:txBody>
      </p:sp>
      <p:sp>
        <p:nvSpPr>
          <p:cNvPr id="3" name="Text Placeholder 2"/>
          <p:cNvSpPr>
            <a:spLocks noGrp="1"/>
          </p:cNvSpPr>
          <p:nvPr>
            <p:ph type="body" sz="quarter" idx="10"/>
          </p:nvPr>
        </p:nvSpPr>
        <p:spPr>
          <a:xfrm>
            <a:off x="381000" y="1411552"/>
            <a:ext cx="8382000" cy="3262432"/>
          </a:xfrm>
        </p:spPr>
        <p:txBody>
          <a:bodyPr/>
          <a:lstStyle/>
          <a:p>
            <a:pPr lvl="0"/>
            <a:r>
              <a:rPr lang="ko-KR" altLang="en-US" sz="4000" dirty="0" err="1" smtClean="0">
                <a:solidFill>
                  <a:srgbClr val="000000"/>
                </a:solidFill>
              </a:rPr>
              <a:t>에이젝스</a:t>
            </a:r>
            <a:endParaRPr lang="en-US" altLang="ko-KR" sz="1400" dirty="0" smtClean="0">
              <a:solidFill>
                <a:srgbClr val="000000"/>
              </a:solidFill>
            </a:endParaRPr>
          </a:p>
          <a:p>
            <a:pPr lvl="0"/>
            <a:endParaRPr lang="en-US" altLang="ko-KR" sz="4000" b="1" dirty="0" smtClean="0">
              <a:solidFill>
                <a:srgbClr val="000000"/>
              </a:solidFill>
            </a:endParaRPr>
          </a:p>
          <a:p>
            <a:pPr lvl="0"/>
            <a:r>
              <a:rPr lang="ko-KR" altLang="en-US" sz="4000" b="1" u="sng" dirty="0" smtClean="0">
                <a:solidFill>
                  <a:srgbClr val="000000"/>
                </a:solidFill>
              </a:rPr>
              <a:t>프로그래밍 일반</a:t>
            </a:r>
            <a:endParaRPr lang="en-US" altLang="ko-KR" sz="1400" b="1" u="sng" dirty="0" smtClean="0">
              <a:solidFill>
                <a:srgbClr val="000000"/>
              </a:solidFill>
            </a:endParaRPr>
          </a:p>
          <a:p>
            <a:pPr lvl="0"/>
            <a:endParaRPr lang="en-US" altLang="ko-KR" sz="4000" dirty="0" smtClean="0">
              <a:solidFill>
                <a:srgbClr val="000000"/>
              </a:solidFill>
            </a:endParaRPr>
          </a:p>
          <a:p>
            <a:pPr lvl="0"/>
            <a:r>
              <a:rPr lang="ko-KR" altLang="en-US" sz="4000" dirty="0" smtClean="0">
                <a:solidFill>
                  <a:srgbClr val="000000"/>
                </a:solidFill>
              </a:rPr>
              <a:t>개발 도구 </a:t>
            </a:r>
            <a:r>
              <a:rPr lang="en-US" altLang="ko-KR" sz="4000" dirty="0" smtClean="0">
                <a:solidFill>
                  <a:srgbClr val="000000"/>
                </a:solidFill>
              </a:rPr>
              <a:t>(Demo)</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2. </a:t>
            </a:r>
            <a:r>
              <a:rPr lang="ko-KR" altLang="en-US" dirty="0" smtClean="0"/>
              <a:t>프로그래밍 일반</a:t>
            </a:r>
            <a:endParaRPr lang="ko-KR" altLang="en-US" dirty="0"/>
          </a:p>
        </p:txBody>
      </p:sp>
      <p:sp>
        <p:nvSpPr>
          <p:cNvPr id="5" name="텍스트 개체 틀 4"/>
          <p:cNvSpPr>
            <a:spLocks noGrp="1"/>
          </p:cNvSpPr>
          <p:nvPr>
            <p:ph type="body" sz="quarter" idx="10"/>
          </p:nvPr>
        </p:nvSpPr>
        <p:spPr>
          <a:xfrm>
            <a:off x="381000" y="1411552"/>
            <a:ext cx="8382000" cy="1526572"/>
          </a:xfrm>
        </p:spPr>
        <p:txBody>
          <a:bodyPr/>
          <a:lstStyle/>
          <a:p>
            <a:r>
              <a:rPr lang="ko-KR" altLang="en-US" b="1" u="sng" dirty="0" smtClean="0"/>
              <a:t>언어</a:t>
            </a:r>
            <a:endParaRPr lang="en-US" altLang="ko-KR" b="1" u="sng" dirty="0" smtClean="0"/>
          </a:p>
          <a:p>
            <a:r>
              <a:rPr lang="en-US" altLang="ko-KR" dirty="0" smtClean="0"/>
              <a:t>DOM Prototypes</a:t>
            </a:r>
          </a:p>
          <a:p>
            <a:r>
              <a:rPr lang="en-US" altLang="ko-KR" dirty="0" smtClean="0"/>
              <a:t>API - Selector, </a:t>
            </a:r>
            <a:r>
              <a:rPr lang="en-US" altLang="ko-KR" strike="sngStrike" dirty="0" smtClean="0"/>
              <a:t>Native JSON, HTML sanitizing</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lang="ko-KR" altLang="en-US" dirty="0" smtClean="0"/>
              <a:t>언어</a:t>
            </a:r>
            <a:r>
              <a:rPr lang="en-US" dirty="0" smtClean="0"/>
              <a:t/>
            </a:r>
            <a:br>
              <a:rPr lang="en-US" dirty="0" smtClean="0"/>
            </a:br>
            <a:r>
              <a:rPr lang="ko-KR" altLang="en-US" sz="3600" dirty="0" smtClean="0">
                <a:solidFill>
                  <a:schemeClr val="tx2">
                    <a:lumMod val="60000"/>
                    <a:lumOff val="40000"/>
                  </a:schemeClr>
                </a:solidFill>
              </a:rPr>
              <a:t>교통정리</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093428"/>
          </a:xfrm>
        </p:spPr>
        <p:txBody>
          <a:bodyPr/>
          <a:lstStyle/>
          <a:p>
            <a:r>
              <a:rPr lang="en-US" altLang="ko-KR" sz="2800" dirty="0" err="1" smtClean="0"/>
              <a:t>ECMAScript</a:t>
            </a:r>
            <a:r>
              <a:rPr lang="en-US" altLang="ko-KR" sz="2800" dirty="0" smtClean="0"/>
              <a:t> 3</a:t>
            </a:r>
          </a:p>
          <a:p>
            <a:r>
              <a:rPr lang="en-US" altLang="ko-KR" sz="2800" dirty="0" err="1" smtClean="0"/>
              <a:t>ECMAScript</a:t>
            </a:r>
            <a:r>
              <a:rPr lang="en-US" altLang="ko-KR" sz="2800" dirty="0" smtClean="0"/>
              <a:t> </a:t>
            </a:r>
            <a:r>
              <a:rPr lang="en-US" altLang="ko-KR" sz="2800" dirty="0" smtClean="0"/>
              <a:t>4</a:t>
            </a:r>
            <a:br>
              <a:rPr lang="en-US" altLang="ko-KR" sz="2800" dirty="0" smtClean="0"/>
            </a:br>
            <a:endParaRPr lang="en-US" altLang="ko-KR" sz="2800" dirty="0" smtClean="0"/>
          </a:p>
          <a:p>
            <a:r>
              <a:rPr lang="en-US" altLang="ko-KR" sz="2800" dirty="0" err="1" smtClean="0"/>
              <a:t>ECMAScript</a:t>
            </a:r>
            <a:r>
              <a:rPr lang="en-US" altLang="ko-KR" sz="2800" dirty="0" smtClean="0"/>
              <a:t> 3.1</a:t>
            </a:r>
          </a:p>
          <a:p>
            <a:r>
              <a:rPr lang="en-US" altLang="ko-KR" sz="2800" dirty="0" err="1" smtClean="0"/>
              <a:t>ECMAScript</a:t>
            </a:r>
            <a:r>
              <a:rPr lang="en-US" altLang="ko-KR" sz="2800" dirty="0" smtClean="0"/>
              <a:t> Harmony</a:t>
            </a:r>
          </a:p>
          <a:p>
            <a:r>
              <a:rPr lang="en-US" altLang="ko-KR" sz="2800" dirty="0" err="1" smtClean="0"/>
              <a:t>Javascript</a:t>
            </a:r>
            <a:endParaRPr lang="en-US" altLang="ko-KR" sz="2800" dirty="0" smtClean="0"/>
          </a:p>
          <a:p>
            <a:r>
              <a:rPr lang="en-US" altLang="ko-KR" sz="2800" dirty="0" err="1" smtClean="0"/>
              <a:t>Javascript</a:t>
            </a:r>
            <a:r>
              <a:rPr lang="en-US" altLang="ko-KR" sz="2800" dirty="0" smtClean="0"/>
              <a:t> 2</a:t>
            </a:r>
          </a:p>
          <a:p>
            <a:r>
              <a:rPr lang="en-US" altLang="ko-KR" sz="2800" dirty="0" smtClean="0"/>
              <a:t>Jscript</a:t>
            </a:r>
          </a:p>
          <a:p>
            <a:r>
              <a:rPr lang="en-US" altLang="ko-KR" sz="2800" dirty="0" smtClean="0"/>
              <a:t>…</a:t>
            </a:r>
          </a:p>
        </p:txBody>
      </p:sp>
      <p:sp>
        <p:nvSpPr>
          <p:cNvPr id="6" name="TextBox 5"/>
          <p:cNvSpPr txBox="1"/>
          <p:nvPr/>
        </p:nvSpPr>
        <p:spPr>
          <a:xfrm>
            <a:off x="5659995" y="1981200"/>
            <a:ext cx="1329210" cy="3154710"/>
          </a:xfrm>
          <a:prstGeom prst="rect">
            <a:avLst/>
          </a:prstGeom>
          <a:noFill/>
        </p:spPr>
        <p:txBody>
          <a:bodyPr wrap="none" rtlCol="0">
            <a:spAutoFit/>
          </a:bodyPr>
          <a:lstStyle/>
          <a:p>
            <a:r>
              <a:rPr lang="en-US" altLang="ko-KR" sz="19900" dirty="0" smtClean="0"/>
              <a:t>?</a:t>
            </a:r>
            <a:endParaRPr lang="ko-KR" altLang="en-US" sz="19900" dirty="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lang="ko-KR" altLang="en-US" dirty="0" smtClean="0"/>
              <a:t>언어</a:t>
            </a:r>
            <a:r>
              <a:rPr lang="en-US" dirty="0" smtClean="0"/>
              <a:t/>
            </a:r>
            <a:br>
              <a:rPr lang="en-US" dirty="0" smtClean="0"/>
            </a:br>
            <a:r>
              <a:rPr lang="ko-KR" altLang="en-US" sz="3600" dirty="0" smtClean="0">
                <a:solidFill>
                  <a:schemeClr val="tx2">
                    <a:lumMod val="60000"/>
                    <a:lumOff val="40000"/>
                  </a:schemeClr>
                </a:solidFill>
              </a:rPr>
              <a:t>교통정리</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093428"/>
          </a:xfrm>
        </p:spPr>
        <p:txBody>
          <a:bodyPr/>
          <a:lstStyle/>
          <a:p>
            <a:r>
              <a:rPr lang="en-US" altLang="ko-KR" sz="2800" dirty="0" err="1" smtClean="0"/>
              <a:t>ECMAScript</a:t>
            </a:r>
            <a:r>
              <a:rPr lang="en-US" altLang="ko-KR" sz="2800" dirty="0" smtClean="0"/>
              <a:t> 3 = ECMA-262 3</a:t>
            </a:r>
            <a:r>
              <a:rPr lang="en-US" altLang="ko-KR" sz="2800" baseline="30000" dirty="0" smtClean="0"/>
              <a:t>rd</a:t>
            </a:r>
            <a:r>
              <a:rPr lang="en-US" altLang="ko-KR" sz="2800" dirty="0" smtClean="0"/>
              <a:t> edition</a:t>
            </a:r>
          </a:p>
          <a:p>
            <a:r>
              <a:rPr lang="en-US" altLang="ko-KR" sz="2800" dirty="0" err="1" smtClean="0"/>
              <a:t>ECMAScript</a:t>
            </a:r>
            <a:r>
              <a:rPr lang="en-US" altLang="ko-KR" sz="2800" dirty="0" smtClean="0"/>
              <a:t> 4 = ECMA-262 4</a:t>
            </a:r>
            <a:r>
              <a:rPr lang="en-US" altLang="ko-KR" sz="2800" baseline="30000" dirty="0" smtClean="0"/>
              <a:t>th</a:t>
            </a:r>
            <a:r>
              <a:rPr lang="en-US" altLang="ko-KR" sz="2800" dirty="0" smtClean="0"/>
              <a:t> edition</a:t>
            </a:r>
            <a:br>
              <a:rPr lang="en-US" altLang="ko-KR" sz="2800" dirty="0" smtClean="0"/>
            </a:br>
            <a:r>
              <a:rPr lang="en-US" altLang="ko-KR" sz="2800" dirty="0" smtClean="0"/>
              <a:t>Mozilla, Apple, Opera, Google</a:t>
            </a:r>
            <a:r>
              <a:rPr lang="ko-KR" altLang="en-US" sz="2800" dirty="0" smtClean="0"/>
              <a:t>의 제안</a:t>
            </a:r>
            <a:endParaRPr lang="en-US" altLang="ko-KR" sz="2800" dirty="0" smtClean="0"/>
          </a:p>
          <a:p>
            <a:r>
              <a:rPr lang="en-US" altLang="ko-KR" sz="2800" dirty="0" err="1" smtClean="0"/>
              <a:t>ECMAScript</a:t>
            </a:r>
            <a:r>
              <a:rPr lang="en-US" altLang="ko-KR" sz="2800" dirty="0" smtClean="0"/>
              <a:t> 3.1 = Microsoft, Yahoo </a:t>
            </a:r>
            <a:r>
              <a:rPr lang="ko-KR" altLang="en-US" sz="2800" dirty="0" smtClean="0"/>
              <a:t>제안</a:t>
            </a:r>
            <a:endParaRPr lang="en-US" altLang="ko-KR" sz="2800" dirty="0" smtClean="0"/>
          </a:p>
          <a:p>
            <a:r>
              <a:rPr lang="en-US" altLang="ko-KR" sz="2800" b="1" u="sng" dirty="0" err="1" smtClean="0"/>
              <a:t>ECMAScript</a:t>
            </a:r>
            <a:r>
              <a:rPr lang="en-US" altLang="ko-KR" sz="2800" b="1" u="sng" dirty="0" smtClean="0"/>
              <a:t> Harmony = </a:t>
            </a:r>
            <a:r>
              <a:rPr lang="en-US" altLang="ko-KR" sz="2800" b="1" u="sng" dirty="0" err="1" smtClean="0"/>
              <a:t>ECMAScript</a:t>
            </a:r>
            <a:r>
              <a:rPr lang="en-US" altLang="ko-KR" sz="2800" b="1" u="sng" dirty="0" smtClean="0"/>
              <a:t> 3.1 + 4?</a:t>
            </a:r>
          </a:p>
          <a:p>
            <a:r>
              <a:rPr lang="en-US" altLang="ko-KR" sz="2800" dirty="0" err="1" smtClean="0"/>
              <a:t>Javascript</a:t>
            </a:r>
            <a:r>
              <a:rPr lang="en-US" altLang="ko-KR" sz="2800" dirty="0" smtClean="0"/>
              <a:t> = </a:t>
            </a:r>
            <a:r>
              <a:rPr lang="en-US" altLang="ko-KR" sz="2800" dirty="0" err="1" smtClean="0"/>
              <a:t>ECMAScript</a:t>
            </a:r>
            <a:r>
              <a:rPr lang="ko-KR" altLang="en-US" sz="2800" dirty="0" smtClean="0"/>
              <a:t>와 동일</a:t>
            </a:r>
            <a:endParaRPr lang="en-US" altLang="ko-KR" sz="2800" dirty="0" smtClean="0"/>
          </a:p>
          <a:p>
            <a:r>
              <a:rPr lang="en-US" altLang="ko-KR" sz="2800" dirty="0" err="1" smtClean="0"/>
              <a:t>Javascript</a:t>
            </a:r>
            <a:r>
              <a:rPr lang="en-US" altLang="ko-KR" sz="2800" dirty="0" smtClean="0"/>
              <a:t> 2 = </a:t>
            </a:r>
            <a:r>
              <a:rPr lang="en-US" altLang="ko-KR" sz="2800" dirty="0" err="1" smtClean="0"/>
              <a:t>ECMAScript</a:t>
            </a:r>
            <a:r>
              <a:rPr lang="en-US" altLang="ko-KR" sz="2800" dirty="0" smtClean="0"/>
              <a:t> 4</a:t>
            </a:r>
            <a:r>
              <a:rPr lang="ko-KR" altLang="en-US" sz="2800" dirty="0" smtClean="0"/>
              <a:t>와 동일</a:t>
            </a:r>
            <a:endParaRPr lang="en-US" altLang="ko-KR" sz="2800" dirty="0" smtClean="0"/>
          </a:p>
          <a:p>
            <a:r>
              <a:rPr lang="en-US" altLang="ko-KR" sz="2800" dirty="0" smtClean="0"/>
              <a:t>Jscript = Microsoft</a:t>
            </a:r>
            <a:r>
              <a:rPr lang="ko-KR" altLang="en-US" sz="2800" dirty="0" smtClean="0"/>
              <a:t>의 </a:t>
            </a:r>
            <a:r>
              <a:rPr lang="en-US" altLang="ko-KR" sz="2800" dirty="0" err="1" smtClean="0"/>
              <a:t>ECMAScript</a:t>
            </a:r>
            <a:r>
              <a:rPr lang="en-US" altLang="ko-KR" sz="2800" dirty="0" smtClean="0"/>
              <a:t> 3 </a:t>
            </a:r>
            <a:r>
              <a:rPr lang="ko-KR" altLang="en-US" sz="2800" dirty="0" smtClean="0"/>
              <a:t>및 </a:t>
            </a:r>
            <a:r>
              <a:rPr lang="en-US" altLang="ko-KR" sz="2800" dirty="0" smtClean="0"/>
              <a:t>3.1 </a:t>
            </a:r>
            <a:r>
              <a:rPr lang="ko-KR" altLang="en-US" sz="2800" dirty="0" smtClean="0"/>
              <a:t>구현</a:t>
            </a:r>
            <a:endParaRPr lang="en-US" altLang="ko-KR" sz="2800" dirty="0" smtClean="0"/>
          </a:p>
          <a:p>
            <a:r>
              <a:rPr lang="en-US" altLang="ko-KR" sz="2800" dirty="0" smtClean="0"/>
              <a:t>…</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lang="ko-KR" altLang="en-US" dirty="0" smtClean="0"/>
              <a:t>언어</a:t>
            </a:r>
            <a:r>
              <a:rPr lang="en-US" dirty="0" smtClean="0"/>
              <a:t/>
            </a:r>
            <a:br>
              <a:rPr lang="en-US" dirty="0" smtClean="0"/>
            </a:br>
            <a:r>
              <a:rPr altLang="ko-KR" sz="3600" smtClean="0">
                <a:solidFill>
                  <a:schemeClr val="tx2">
                    <a:lumMod val="60000"/>
                    <a:lumOff val="40000"/>
                  </a:schemeClr>
                </a:solidFill>
              </a:rPr>
              <a:t>JS </a:t>
            </a:r>
            <a:r>
              <a:rPr lang="ko-KR" altLang="en-US" sz="3600" dirty="0" smtClean="0">
                <a:solidFill>
                  <a:schemeClr val="tx2">
                    <a:lumMod val="60000"/>
                    <a:lumOff val="40000"/>
                  </a:schemeClr>
                </a:solidFill>
              </a:rPr>
              <a:t>관련 바뀐 부분</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3428631"/>
          </a:xfrm>
        </p:spPr>
        <p:txBody>
          <a:bodyPr/>
          <a:lstStyle/>
          <a:p>
            <a:r>
              <a:rPr lang="ko-KR" altLang="en-US" sz="2800" dirty="0" smtClean="0"/>
              <a:t>성능 개선</a:t>
            </a:r>
            <a:endParaRPr lang="en-US" altLang="ko-KR" sz="2800" dirty="0" smtClean="0"/>
          </a:p>
          <a:p>
            <a:r>
              <a:rPr lang="ko-KR" altLang="en-US" sz="2800" dirty="0" smtClean="0"/>
              <a:t>버그 수정 </a:t>
            </a:r>
            <a:r>
              <a:rPr lang="en-US" altLang="ko-KR" sz="2800" dirty="0" smtClean="0"/>
              <a:t>(Spec </a:t>
            </a:r>
            <a:r>
              <a:rPr lang="ko-KR" altLang="en-US" sz="2800" dirty="0" smtClean="0"/>
              <a:t>버그 및 구현 버그</a:t>
            </a:r>
            <a:r>
              <a:rPr lang="en-US" altLang="ko-KR" sz="2800" dirty="0" smtClean="0"/>
              <a:t>)</a:t>
            </a:r>
          </a:p>
          <a:p>
            <a:r>
              <a:rPr lang="en-US" altLang="ko-KR" sz="2800" dirty="0" smtClean="0"/>
              <a:t>De facto </a:t>
            </a:r>
            <a:r>
              <a:rPr lang="ko-KR" altLang="en-US" sz="2800" dirty="0" smtClean="0"/>
              <a:t>표준 지원</a:t>
            </a:r>
            <a:endParaRPr lang="en-US" altLang="ko-KR" sz="2800" dirty="0" smtClean="0"/>
          </a:p>
          <a:p>
            <a:pPr lvl="1"/>
            <a:r>
              <a:rPr lang="en-US" altLang="ko-KR" sz="2400" b="1" u="sng" dirty="0" smtClean="0"/>
              <a:t>Getter / Setter</a:t>
            </a:r>
          </a:p>
          <a:p>
            <a:pPr lvl="1"/>
            <a:r>
              <a:rPr lang="en-US" altLang="ko-KR" sz="2400" dirty="0" smtClean="0"/>
              <a:t>Native JSON</a:t>
            </a:r>
            <a:br>
              <a:rPr lang="en-US" altLang="ko-KR" sz="2400" dirty="0" smtClean="0"/>
            </a:br>
            <a:r>
              <a:rPr lang="en-US" altLang="ko-KR" sz="2400" dirty="0" smtClean="0"/>
              <a:t>(</a:t>
            </a:r>
            <a:r>
              <a:rPr lang="ko-KR" altLang="en-US" sz="2400" dirty="0" smtClean="0"/>
              <a:t>업계 최초</a:t>
            </a:r>
            <a:r>
              <a:rPr lang="en-US" altLang="ko-KR" sz="2400" dirty="0" smtClean="0"/>
              <a:t>? IE8.0 RC, FF 3.1, </a:t>
            </a:r>
            <a:r>
              <a:rPr lang="en-US" altLang="ko-KR" sz="2400" dirty="0" err="1" smtClean="0"/>
              <a:t>Webkit</a:t>
            </a:r>
            <a:r>
              <a:rPr lang="en-US" altLang="ko-KR" sz="2400" dirty="0" smtClean="0"/>
              <a:t> nightly </a:t>
            </a:r>
            <a:r>
              <a:rPr lang="ko-KR" altLang="en-US" sz="2400" dirty="0" smtClean="0"/>
              <a:t>경합 중</a:t>
            </a:r>
            <a:r>
              <a:rPr lang="en-US" altLang="ko-KR" sz="2400" dirty="0" smtClean="0"/>
              <a:t>)</a:t>
            </a:r>
          </a:p>
          <a:p>
            <a:pPr lvl="1"/>
            <a:r>
              <a:rPr lang="en-US" altLang="ko-KR" sz="2400" dirty="0" smtClean="0"/>
              <a:t>console.log</a:t>
            </a:r>
          </a:p>
          <a:p>
            <a:pPr>
              <a:buNone/>
            </a:pPr>
            <a:endParaRPr lang="en-US" altLang="ko-KR" dirty="0" smtClean="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Getter / Setter</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001095"/>
          </a:xfrm>
        </p:spPr>
        <p:txBody>
          <a:bodyPr/>
          <a:lstStyle/>
          <a:p>
            <a:r>
              <a:rPr lang="en-US" sz="2000" u="sng" dirty="0" err="1" smtClean="0"/>
              <a:t>Object.defineProperty</a:t>
            </a:r>
            <a:r>
              <a:rPr lang="en-US" sz="2000" b="0" dirty="0" smtClean="0"/>
              <a:t>(</a:t>
            </a:r>
            <a:r>
              <a:rPr lang="en-US" sz="2000" b="0" dirty="0" err="1" smtClean="0"/>
              <a:t>Element.prototype</a:t>
            </a:r>
            <a:r>
              <a:rPr lang="en-US" sz="2000" b="0" dirty="0" smtClean="0"/>
              <a:t>, "html", {</a:t>
            </a:r>
          </a:p>
          <a:p>
            <a:r>
              <a:rPr lang="en-US" sz="2000" b="0" dirty="0" smtClean="0"/>
              <a:t>	</a:t>
            </a:r>
            <a:r>
              <a:rPr lang="en-US" sz="2000" u="sng" dirty="0" smtClean="0"/>
              <a:t>set</a:t>
            </a:r>
            <a:r>
              <a:rPr lang="en-US" sz="2000" b="0" dirty="0" smtClean="0"/>
              <a:t>: function(value) {</a:t>
            </a:r>
          </a:p>
          <a:p>
            <a:r>
              <a:rPr lang="en-US" sz="2000" b="0" dirty="0" smtClean="0"/>
              <a:t>		</a:t>
            </a:r>
            <a:r>
              <a:rPr lang="en-US" sz="2000" b="0" dirty="0" err="1" smtClean="0"/>
              <a:t>this.innerHTML</a:t>
            </a:r>
            <a:r>
              <a:rPr lang="en-US" sz="2000" b="0" dirty="0" smtClean="0"/>
              <a:t> = value;</a:t>
            </a:r>
          </a:p>
          <a:p>
            <a:r>
              <a:rPr lang="en-US" sz="2000" b="0" dirty="0" smtClean="0"/>
              <a:t>	},</a:t>
            </a:r>
          </a:p>
          <a:p>
            <a:r>
              <a:rPr lang="en-US" sz="2000" b="0" dirty="0" smtClean="0"/>
              <a:t>	</a:t>
            </a:r>
            <a:r>
              <a:rPr lang="en-US" sz="2000" u="sng" dirty="0" smtClean="0"/>
              <a:t>get</a:t>
            </a:r>
            <a:r>
              <a:rPr lang="en-US" sz="2000" b="0" dirty="0" smtClean="0"/>
              <a:t>: function() {</a:t>
            </a:r>
          </a:p>
          <a:p>
            <a:r>
              <a:rPr lang="en-US" sz="2000" b="0" dirty="0" smtClean="0"/>
              <a:t>		return </a:t>
            </a:r>
            <a:r>
              <a:rPr lang="en-US" sz="2000" b="0" dirty="0" err="1" smtClean="0"/>
              <a:t>this.innerHTML</a:t>
            </a:r>
            <a:r>
              <a:rPr lang="en-US" sz="2000" b="0" dirty="0" smtClean="0"/>
              <a:t>;</a:t>
            </a:r>
          </a:p>
          <a:p>
            <a:r>
              <a:rPr lang="en-US" sz="2000" b="0" dirty="0" smtClean="0"/>
              <a:t>	}</a:t>
            </a:r>
          </a:p>
          <a:p>
            <a:r>
              <a:rPr lang="en-US" sz="2000" b="0" dirty="0" smtClean="0"/>
              <a:t>});</a:t>
            </a:r>
          </a:p>
          <a:p>
            <a:endParaRPr lang="en-US" sz="2000" b="0" dirty="0" smtClean="0"/>
          </a:p>
          <a:p>
            <a:r>
              <a:rPr lang="en-US" sz="2000" b="0" dirty="0" smtClean="0"/>
              <a:t>// …</a:t>
            </a:r>
          </a:p>
          <a:p>
            <a:endParaRPr lang="en-US" sz="2000" b="0" dirty="0" smtClean="0"/>
          </a:p>
          <a:p>
            <a:r>
              <a:rPr lang="en-US" sz="2000" b="0" dirty="0" err="1" smtClean="0"/>
              <a:t>document.getElementById</a:t>
            </a:r>
            <a:r>
              <a:rPr lang="en-US" sz="2000" b="0" dirty="0" smtClean="0"/>
              <a:t>("test").</a:t>
            </a:r>
            <a:r>
              <a:rPr lang="en-US" sz="2000" u="sng" dirty="0" smtClean="0"/>
              <a:t>html</a:t>
            </a:r>
            <a:r>
              <a:rPr lang="en-US" sz="2000" b="0" dirty="0" smtClean="0"/>
              <a:t> = "Wow!";</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목차</a:t>
            </a:r>
            <a:endParaRPr lang="en-US" dirty="0"/>
          </a:p>
        </p:txBody>
      </p:sp>
      <p:sp>
        <p:nvSpPr>
          <p:cNvPr id="3" name="Text Placeholder 2"/>
          <p:cNvSpPr>
            <a:spLocks noGrp="1"/>
          </p:cNvSpPr>
          <p:nvPr>
            <p:ph type="body" sz="quarter" idx="10"/>
          </p:nvPr>
        </p:nvSpPr>
        <p:spPr>
          <a:xfrm>
            <a:off x="381000" y="1411552"/>
            <a:ext cx="8382000" cy="3262432"/>
          </a:xfrm>
        </p:spPr>
        <p:txBody>
          <a:bodyPr/>
          <a:lstStyle/>
          <a:p>
            <a:pPr lvl="0"/>
            <a:r>
              <a:rPr lang="ko-KR" altLang="en-US" sz="4000" b="1" u="sng" dirty="0" err="1" smtClean="0">
                <a:solidFill>
                  <a:srgbClr val="000000"/>
                </a:solidFill>
              </a:rPr>
              <a:t>에이젝스</a:t>
            </a:r>
            <a:endParaRPr lang="en-US" altLang="ko-KR" sz="1400" b="1" u="sng" dirty="0" smtClean="0">
              <a:solidFill>
                <a:srgbClr val="000000"/>
              </a:solidFill>
            </a:endParaRPr>
          </a:p>
          <a:p>
            <a:pPr lvl="0"/>
            <a:endParaRPr lang="en-US" altLang="ko-KR" sz="4000" b="1" dirty="0" smtClean="0">
              <a:solidFill>
                <a:srgbClr val="000000"/>
              </a:solidFill>
            </a:endParaRPr>
          </a:p>
          <a:p>
            <a:pPr lvl="0"/>
            <a:r>
              <a:rPr lang="ko-KR" altLang="en-US" sz="4000" dirty="0" smtClean="0">
                <a:solidFill>
                  <a:srgbClr val="000000"/>
                </a:solidFill>
              </a:rPr>
              <a:t>프로그래밍 일반</a:t>
            </a:r>
            <a:endParaRPr lang="en-US" altLang="ko-KR" sz="1400" dirty="0" smtClean="0">
              <a:solidFill>
                <a:srgbClr val="000000"/>
              </a:solidFill>
            </a:endParaRPr>
          </a:p>
          <a:p>
            <a:pPr lvl="0"/>
            <a:endParaRPr lang="en-US" altLang="ko-KR" sz="4000" dirty="0" smtClean="0">
              <a:solidFill>
                <a:srgbClr val="000000"/>
              </a:solidFill>
            </a:endParaRPr>
          </a:p>
          <a:p>
            <a:pPr lvl="0"/>
            <a:r>
              <a:rPr lang="ko-KR" altLang="en-US" sz="4000" dirty="0" smtClean="0">
                <a:solidFill>
                  <a:srgbClr val="000000"/>
                </a:solidFill>
              </a:rPr>
              <a:t>개발 도구 </a:t>
            </a:r>
            <a:r>
              <a:rPr lang="en-US" altLang="ko-KR" sz="4000" dirty="0" smtClean="0">
                <a:solidFill>
                  <a:srgbClr val="000000"/>
                </a:solidFill>
              </a:rPr>
              <a:t>(Demo)</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Getter / Setter (</a:t>
            </a:r>
            <a:r>
              <a:rPr lang="ko-KR" altLang="en-US" dirty="0" smtClean="0">
                <a:solidFill>
                  <a:schemeClr val="tx2">
                    <a:lumMod val="60000"/>
                    <a:lumOff val="40000"/>
                  </a:schemeClr>
                </a:solidFill>
              </a:rPr>
              <a:t>다른 브라우저</a:t>
            </a:r>
            <a:r>
              <a:rPr altLang="ko-KR" smtClean="0">
                <a:solidFill>
                  <a:schemeClr val="tx2">
                    <a:lumMod val="60000"/>
                    <a:lumOff val="40000"/>
                  </a:schemeClr>
                </a:solidFill>
              </a:rPr>
              <a:t>)</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1969770"/>
          </a:xfrm>
        </p:spPr>
        <p:txBody>
          <a:bodyPr/>
          <a:lstStyle/>
          <a:p>
            <a:r>
              <a:rPr lang="en-US" sz="2000" b="0" dirty="0" err="1" smtClean="0"/>
              <a:t>Element.prototype.__</a:t>
            </a:r>
            <a:r>
              <a:rPr lang="en-US" sz="2000" u="sng" dirty="0" err="1" smtClean="0"/>
              <a:t>defineGetter</a:t>
            </a:r>
            <a:r>
              <a:rPr lang="en-US" sz="2000" b="0" dirty="0" smtClean="0"/>
              <a:t>__(</a:t>
            </a:r>
          </a:p>
          <a:p>
            <a:r>
              <a:rPr lang="en-US" sz="2000" b="0" dirty="0" smtClean="0"/>
              <a:t>	"html", function() {return </a:t>
            </a:r>
            <a:r>
              <a:rPr lang="en-US" sz="2000" b="0" dirty="0" err="1" smtClean="0"/>
              <a:t>this.innerHTML</a:t>
            </a:r>
            <a:r>
              <a:rPr lang="en-US" sz="2000" b="0" dirty="0" smtClean="0"/>
              <a:t>;}</a:t>
            </a:r>
          </a:p>
          <a:p>
            <a:r>
              <a:rPr lang="en-US" sz="2000" b="0" dirty="0" smtClean="0"/>
              <a:t>);</a:t>
            </a:r>
          </a:p>
          <a:p>
            <a:r>
              <a:rPr lang="en-US" sz="2000" b="0" dirty="0" err="1" smtClean="0"/>
              <a:t>Element.prototype.__</a:t>
            </a:r>
            <a:r>
              <a:rPr lang="en-US" sz="2000" u="sng" dirty="0" err="1" smtClean="0"/>
              <a:t>defineSetter</a:t>
            </a:r>
            <a:r>
              <a:rPr lang="en-US" sz="2000" b="0" dirty="0" smtClean="0"/>
              <a:t>__(</a:t>
            </a:r>
          </a:p>
          <a:p>
            <a:r>
              <a:rPr lang="en-US" sz="2000" b="0" dirty="0" smtClean="0"/>
              <a:t>	"html", function(value) {</a:t>
            </a:r>
            <a:r>
              <a:rPr lang="en-US" sz="2000" b="0" dirty="0" err="1" smtClean="0"/>
              <a:t>this.innerHTML</a:t>
            </a:r>
            <a:r>
              <a:rPr lang="en-US" sz="2000" b="0" dirty="0" smtClean="0"/>
              <a:t> = value;}</a:t>
            </a:r>
          </a:p>
          <a:p>
            <a:r>
              <a:rPr lang="en-US" sz="2000" b="0" dirty="0" smtClean="0"/>
              <a:t>);</a:t>
            </a:r>
            <a:endParaRPr lang="en-US" sz="2000" dirty="0" smtClean="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2. </a:t>
            </a:r>
            <a:r>
              <a:rPr lang="ko-KR" altLang="en-US" dirty="0" smtClean="0"/>
              <a:t>프로그래밍 일반</a:t>
            </a:r>
            <a:endParaRPr lang="ko-KR" altLang="en-US" dirty="0"/>
          </a:p>
        </p:txBody>
      </p:sp>
      <p:sp>
        <p:nvSpPr>
          <p:cNvPr id="5" name="텍스트 개체 틀 4"/>
          <p:cNvSpPr>
            <a:spLocks noGrp="1"/>
          </p:cNvSpPr>
          <p:nvPr>
            <p:ph type="body" sz="quarter" idx="10"/>
          </p:nvPr>
        </p:nvSpPr>
        <p:spPr>
          <a:xfrm>
            <a:off x="381000" y="1411552"/>
            <a:ext cx="8382000" cy="1526572"/>
          </a:xfrm>
        </p:spPr>
        <p:txBody>
          <a:bodyPr/>
          <a:lstStyle/>
          <a:p>
            <a:r>
              <a:rPr lang="ko-KR" altLang="en-US" dirty="0" smtClean="0"/>
              <a:t>언어</a:t>
            </a:r>
            <a:endParaRPr lang="en-US" altLang="ko-KR" dirty="0" smtClean="0"/>
          </a:p>
          <a:p>
            <a:r>
              <a:rPr lang="en-US" altLang="ko-KR" b="1" u="sng" dirty="0" smtClean="0"/>
              <a:t>DOM Prototypes</a:t>
            </a:r>
          </a:p>
          <a:p>
            <a:r>
              <a:rPr lang="en-US" altLang="ko-KR" dirty="0" smtClean="0"/>
              <a:t>API - Selector, </a:t>
            </a:r>
            <a:r>
              <a:rPr lang="en-US" altLang="ko-KR" strike="sngStrike" dirty="0" smtClean="0"/>
              <a:t>Native JSON, HTML sanitizing</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altLang="ko-KR" smtClean="0"/>
              <a:t>DOM Prototypes</a:t>
            </a:r>
            <a:r>
              <a:rPr lang="en-US" dirty="0" smtClean="0"/>
              <a:t/>
            </a:r>
            <a:br>
              <a:rPr lang="en-US" dirty="0" smtClean="0"/>
            </a:b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335750"/>
          </a:xfrm>
        </p:spPr>
        <p:txBody>
          <a:bodyPr/>
          <a:lstStyle/>
          <a:p>
            <a:r>
              <a:rPr lang="en-US" altLang="ko-KR" sz="2800" dirty="0" err="1" smtClean="0"/>
              <a:t>Element.prototype</a:t>
            </a:r>
            <a:r>
              <a:rPr lang="en-US" altLang="ko-KR" sz="2800" dirty="0" smtClean="0"/>
              <a:t>, </a:t>
            </a:r>
            <a:r>
              <a:rPr lang="ko-KR" altLang="en-US" sz="2800" dirty="0" smtClean="0"/>
              <a:t>드디어</a:t>
            </a:r>
            <a:r>
              <a:rPr lang="en-US" altLang="ko-KR" sz="2800" dirty="0" smtClean="0"/>
              <a:t>!</a:t>
            </a:r>
          </a:p>
          <a:p>
            <a:r>
              <a:rPr lang="en-US" altLang="ko-KR" sz="2800" dirty="0" smtClean="0"/>
              <a:t>Element</a:t>
            </a:r>
            <a:r>
              <a:rPr lang="ko-KR" altLang="en-US" sz="2800" dirty="0" smtClean="0"/>
              <a:t>에 새로운 </a:t>
            </a:r>
            <a:r>
              <a:rPr lang="en-US" altLang="ko-KR" sz="2800" dirty="0" smtClean="0"/>
              <a:t>method</a:t>
            </a:r>
            <a:r>
              <a:rPr lang="ko-KR" altLang="en-US" sz="2800" dirty="0" smtClean="0"/>
              <a:t> 추가 가능</a:t>
            </a:r>
            <a:endParaRPr lang="en-US" altLang="ko-KR" sz="2800" dirty="0" smtClean="0"/>
          </a:p>
          <a:p>
            <a:r>
              <a:rPr lang="en-US" altLang="ko-KR" sz="2800" dirty="0" smtClean="0"/>
              <a:t>Getter / Setter </a:t>
            </a:r>
            <a:r>
              <a:rPr lang="ko-KR" altLang="en-US" sz="2800" dirty="0" smtClean="0"/>
              <a:t>로 새로운 </a:t>
            </a:r>
            <a:r>
              <a:rPr lang="en-US" altLang="ko-KR" sz="2800" dirty="0" smtClean="0"/>
              <a:t>property</a:t>
            </a:r>
            <a:r>
              <a:rPr lang="ko-KR" altLang="en-US" sz="2800" dirty="0" smtClean="0"/>
              <a:t> 추가 가능</a:t>
            </a:r>
            <a:endParaRPr lang="en-US" altLang="ko-KR" sz="2800" dirty="0" smtClean="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DOM Prototypes</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001095"/>
          </a:xfrm>
        </p:spPr>
        <p:txBody>
          <a:bodyPr/>
          <a:lstStyle/>
          <a:p>
            <a:r>
              <a:rPr lang="en-US" sz="2000" b="0" dirty="0" err="1" smtClean="0"/>
              <a:t>Object.defineProperty</a:t>
            </a:r>
            <a:r>
              <a:rPr lang="en-US" sz="2000" b="0" dirty="0" smtClean="0"/>
              <a:t>(</a:t>
            </a:r>
            <a:r>
              <a:rPr lang="en-US" sz="2000" u="sng" dirty="0" err="1" smtClean="0"/>
              <a:t>Element.prototype</a:t>
            </a:r>
            <a:r>
              <a:rPr lang="en-US" sz="2000" b="0" dirty="0" smtClean="0"/>
              <a:t>, "html", {</a:t>
            </a:r>
          </a:p>
          <a:p>
            <a:r>
              <a:rPr lang="en-US" sz="2000" b="0" dirty="0" smtClean="0"/>
              <a:t>	set: function(value) {</a:t>
            </a:r>
          </a:p>
          <a:p>
            <a:r>
              <a:rPr lang="en-US" sz="2000" b="0" dirty="0" smtClean="0"/>
              <a:t>		</a:t>
            </a:r>
            <a:r>
              <a:rPr lang="en-US" sz="2000" b="0" dirty="0" err="1" smtClean="0"/>
              <a:t>this.innerHTML</a:t>
            </a:r>
            <a:r>
              <a:rPr lang="en-US" sz="2000" b="0" dirty="0" smtClean="0"/>
              <a:t> = value;</a:t>
            </a:r>
          </a:p>
          <a:p>
            <a:r>
              <a:rPr lang="en-US" sz="2000" b="0" dirty="0" smtClean="0"/>
              <a:t>	},</a:t>
            </a:r>
          </a:p>
          <a:p>
            <a:r>
              <a:rPr lang="en-US" sz="2000" b="0" dirty="0" smtClean="0"/>
              <a:t>	get: function() {</a:t>
            </a:r>
          </a:p>
          <a:p>
            <a:r>
              <a:rPr lang="en-US" sz="2000" b="0" dirty="0" smtClean="0"/>
              <a:t>		return </a:t>
            </a:r>
            <a:r>
              <a:rPr lang="en-US" sz="2000" b="0" dirty="0" err="1" smtClean="0"/>
              <a:t>this.innerHTML</a:t>
            </a:r>
            <a:r>
              <a:rPr lang="en-US" sz="2000" b="0" dirty="0" smtClean="0"/>
              <a:t>;</a:t>
            </a:r>
          </a:p>
          <a:p>
            <a:r>
              <a:rPr lang="en-US" sz="2000" b="0" dirty="0" smtClean="0"/>
              <a:t>	}</a:t>
            </a:r>
          </a:p>
          <a:p>
            <a:r>
              <a:rPr lang="en-US" sz="2000" b="0" dirty="0" smtClean="0"/>
              <a:t>});</a:t>
            </a:r>
          </a:p>
          <a:p>
            <a:endParaRPr lang="en-US" sz="2000" b="0" dirty="0" smtClean="0"/>
          </a:p>
          <a:p>
            <a:r>
              <a:rPr lang="en-US" sz="2000" b="0" dirty="0" smtClean="0"/>
              <a:t>// …</a:t>
            </a:r>
          </a:p>
          <a:p>
            <a:endParaRPr lang="en-US" sz="2000" b="0" dirty="0" smtClean="0"/>
          </a:p>
          <a:p>
            <a:r>
              <a:rPr lang="en-US" sz="2000" b="0" dirty="0" err="1" smtClean="0"/>
              <a:t>document.getElementById</a:t>
            </a:r>
            <a:r>
              <a:rPr lang="en-US" sz="2000" b="0" dirty="0" smtClean="0"/>
              <a:t>("test").</a:t>
            </a:r>
            <a:r>
              <a:rPr lang="en-US" sz="2000" u="sng" dirty="0" smtClean="0"/>
              <a:t>html</a:t>
            </a:r>
            <a:r>
              <a:rPr lang="en-US" sz="2000" b="0" dirty="0" smtClean="0"/>
              <a:t> = "Wow!";</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DOM Prototypes</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2068259"/>
          </a:xfrm>
        </p:spPr>
        <p:txBody>
          <a:bodyPr/>
          <a:lstStyle/>
          <a:p>
            <a:r>
              <a:rPr lang="ko-KR" altLang="en-US" dirty="0" smtClean="0"/>
              <a:t>성능 개선</a:t>
            </a:r>
            <a:r>
              <a:rPr lang="en-US" altLang="ko-KR" dirty="0" smtClean="0"/>
              <a:t>. Ex: prototype.js </a:t>
            </a:r>
            <a:r>
              <a:rPr lang="ko-KR" altLang="en-US" dirty="0" smtClean="0"/>
              <a:t>의 </a:t>
            </a:r>
            <a:r>
              <a:rPr lang="en-US" altLang="ko-KR" dirty="0" smtClean="0"/>
              <a:t>$()</a:t>
            </a:r>
          </a:p>
          <a:p>
            <a:r>
              <a:rPr lang="en-US" altLang="ko-KR" dirty="0" smtClean="0"/>
              <a:t>Monkey patch-ability (</a:t>
            </a:r>
            <a:r>
              <a:rPr lang="ko-KR" altLang="en-US" dirty="0" err="1" smtClean="0"/>
              <a:t>땜빵</a:t>
            </a:r>
            <a:r>
              <a:rPr lang="ko-KR" altLang="en-US" dirty="0" smtClean="0"/>
              <a:t> 가능성</a:t>
            </a:r>
            <a:r>
              <a:rPr lang="en-US" altLang="ko-KR" dirty="0" smtClean="0"/>
              <a:t>)</a:t>
            </a:r>
            <a:endParaRPr lang="en-US" altLang="ko-KR" dirty="0" smtClean="0"/>
          </a:p>
          <a:p>
            <a:r>
              <a:rPr lang="en-US" altLang="ko-KR" dirty="0" smtClean="0"/>
              <a:t>Test-ability (</a:t>
            </a:r>
            <a:r>
              <a:rPr lang="ko-KR" altLang="en-US" dirty="0" smtClean="0"/>
              <a:t>테스트 가능성</a:t>
            </a:r>
            <a:r>
              <a:rPr lang="en-US" altLang="ko-KR" dirty="0" smtClean="0"/>
              <a:t>)</a:t>
            </a:r>
          </a:p>
          <a:p>
            <a:r>
              <a:rPr lang="en-US" altLang="ko-KR" dirty="0" smtClean="0"/>
              <a:t>Read-ability (</a:t>
            </a:r>
            <a:r>
              <a:rPr lang="ko-KR" altLang="en-US" dirty="0" err="1" smtClean="0"/>
              <a:t>가독성</a:t>
            </a:r>
            <a:r>
              <a:rPr lang="en-US" altLang="ko-KR" dirty="0" smtClean="0"/>
              <a:t>)</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DOM Prototypes</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pic>
        <p:nvPicPr>
          <p:cNvPr id="2050" name="Picture 2" descr="The DOM Hierarchy specificed by the W3C DOM L1 Core Specification."/>
          <p:cNvPicPr>
            <a:picLocks noChangeAspect="1" noChangeArrowheads="1"/>
          </p:cNvPicPr>
          <p:nvPr/>
        </p:nvPicPr>
        <p:blipFill>
          <a:blip r:embed="rId3"/>
          <a:srcRect/>
          <a:stretch>
            <a:fillRect/>
          </a:stretch>
        </p:blipFill>
        <p:spPr bwMode="auto">
          <a:xfrm>
            <a:off x="664986" y="3276600"/>
            <a:ext cx="4589415" cy="2590800"/>
          </a:xfrm>
          <a:prstGeom prst="rect">
            <a:avLst/>
          </a:prstGeom>
          <a:noFill/>
          <a:ln>
            <a:solidFill>
              <a:schemeClr val="tx1"/>
            </a:solidFill>
          </a:ln>
        </p:spPr>
      </p:pic>
      <p:pic>
        <p:nvPicPr>
          <p:cNvPr id="2052" name="Picture 4" descr="Partial DOM Hierarchy Supported By Internet Explorer 8."/>
          <p:cNvPicPr>
            <a:picLocks noChangeAspect="1" noChangeArrowheads="1"/>
          </p:cNvPicPr>
          <p:nvPr/>
        </p:nvPicPr>
        <p:blipFill>
          <a:blip r:embed="rId4"/>
          <a:srcRect/>
          <a:stretch>
            <a:fillRect/>
          </a:stretch>
        </p:blipFill>
        <p:spPr bwMode="auto">
          <a:xfrm>
            <a:off x="5389385" y="3276600"/>
            <a:ext cx="3526015" cy="1356160"/>
          </a:xfrm>
          <a:prstGeom prst="rect">
            <a:avLst/>
          </a:prstGeom>
          <a:noFill/>
          <a:ln>
            <a:solidFill>
              <a:schemeClr val="tx1"/>
            </a:solidFill>
          </a:ln>
        </p:spPr>
      </p:pic>
      <p:sp>
        <p:nvSpPr>
          <p:cNvPr id="7" name="Text Placeholder 2"/>
          <p:cNvSpPr>
            <a:spLocks noGrp="1"/>
          </p:cNvSpPr>
          <p:nvPr>
            <p:ph type="body" sz="quarter" idx="10"/>
          </p:nvPr>
        </p:nvSpPr>
        <p:spPr>
          <a:xfrm>
            <a:off x="381000" y="1905000"/>
            <a:ext cx="8382000" cy="886397"/>
          </a:xfrm>
        </p:spPr>
        <p:txBody>
          <a:bodyPr/>
          <a:lstStyle/>
          <a:p>
            <a:r>
              <a:rPr lang="en-US" altLang="ko-KR" dirty="0" smtClean="0"/>
              <a:t>Prototype </a:t>
            </a:r>
            <a:r>
              <a:rPr lang="en-US" altLang="ko-KR" dirty="0" err="1" smtClean="0"/>
              <a:t>Inheritence</a:t>
            </a:r>
            <a:r>
              <a:rPr lang="ko-KR" altLang="en-US" dirty="0" smtClean="0"/>
              <a:t>에서</a:t>
            </a:r>
            <a:r>
              <a:rPr lang="en-US" altLang="ko-KR" dirty="0" smtClean="0"/>
              <a:t> </a:t>
            </a:r>
            <a:r>
              <a:rPr lang="ko-KR" altLang="en-US" dirty="0" smtClean="0"/>
              <a:t>타 브라우저들과 차이가 있으나 대부분의 경우 문제 없을 것</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2. </a:t>
            </a:r>
            <a:r>
              <a:rPr lang="ko-KR" altLang="en-US" dirty="0" smtClean="0"/>
              <a:t>프로그래밍 일반</a:t>
            </a:r>
            <a:endParaRPr lang="ko-KR" altLang="en-US" dirty="0"/>
          </a:p>
        </p:txBody>
      </p:sp>
      <p:sp>
        <p:nvSpPr>
          <p:cNvPr id="5" name="텍스트 개체 틀 4"/>
          <p:cNvSpPr>
            <a:spLocks noGrp="1"/>
          </p:cNvSpPr>
          <p:nvPr>
            <p:ph type="body" sz="quarter" idx="10"/>
          </p:nvPr>
        </p:nvSpPr>
        <p:spPr>
          <a:xfrm>
            <a:off x="381000" y="1411552"/>
            <a:ext cx="8534400" cy="1526572"/>
          </a:xfrm>
        </p:spPr>
        <p:txBody>
          <a:bodyPr/>
          <a:lstStyle/>
          <a:p>
            <a:r>
              <a:rPr lang="ko-KR" altLang="en-US" dirty="0" smtClean="0"/>
              <a:t>언어</a:t>
            </a:r>
            <a:endParaRPr lang="en-US" altLang="ko-KR" dirty="0" smtClean="0"/>
          </a:p>
          <a:p>
            <a:r>
              <a:rPr lang="en-US" altLang="ko-KR" dirty="0" smtClean="0"/>
              <a:t>DOM Prototypes</a:t>
            </a:r>
          </a:p>
          <a:p>
            <a:r>
              <a:rPr lang="en-US" altLang="ko-KR" b="1" u="sng" dirty="0" smtClean="0"/>
              <a:t>API - Selector</a:t>
            </a:r>
            <a:r>
              <a:rPr lang="en-US" altLang="ko-KR" dirty="0" smtClean="0"/>
              <a:t>, </a:t>
            </a:r>
            <a:r>
              <a:rPr lang="en-US" altLang="ko-KR" strike="sngStrike" dirty="0" smtClean="0"/>
              <a:t>Native JSON, HTML sanitizing</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API - Selector</a:t>
            </a:r>
            <a:r>
              <a:rPr lang="en-US" dirty="0" smtClean="0"/>
              <a:t/>
            </a:r>
            <a:br>
              <a:rPr lang="en-US" dirty="0" smtClean="0"/>
            </a:b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249573"/>
          </a:xfrm>
        </p:spPr>
        <p:txBody>
          <a:bodyPr/>
          <a:lstStyle/>
          <a:p>
            <a:r>
              <a:rPr lang="en-US" altLang="ko-KR" sz="2800" dirty="0" smtClean="0"/>
              <a:t>CSS Selector</a:t>
            </a:r>
            <a:r>
              <a:rPr lang="ko-KR" altLang="en-US" sz="2800" dirty="0" smtClean="0"/>
              <a:t>를 이용하여 </a:t>
            </a:r>
            <a:r>
              <a:rPr lang="ko-KR" altLang="en-US" sz="2800" dirty="0" err="1" smtClean="0"/>
              <a:t>엘리먼트</a:t>
            </a:r>
            <a:r>
              <a:rPr lang="ko-KR" altLang="en-US" sz="2800" dirty="0" smtClean="0"/>
              <a:t> 찾기</a:t>
            </a:r>
            <a:endParaRPr lang="en-US" altLang="ko-KR" sz="2800" dirty="0" smtClean="0"/>
          </a:p>
          <a:p>
            <a:r>
              <a:rPr lang="en-US" altLang="ko-KR" sz="2800" dirty="0" err="1" smtClean="0"/>
              <a:t>document.querySelector</a:t>
            </a:r>
            <a:r>
              <a:rPr lang="en-US" altLang="ko-KR" sz="2800" dirty="0" smtClean="0"/>
              <a:t>(),</a:t>
            </a:r>
            <a:br>
              <a:rPr lang="en-US" altLang="ko-KR" sz="2800" dirty="0" smtClean="0"/>
            </a:br>
            <a:r>
              <a:rPr lang="en-US" altLang="ko-KR" sz="2800" dirty="0" err="1" smtClean="0"/>
              <a:t>document.querySelectorAll</a:t>
            </a:r>
            <a:r>
              <a:rPr lang="en-US" altLang="ko-KR" sz="2800" dirty="0" smtClean="0"/>
              <a:t>()</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API - Selector</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678204"/>
          </a:xfrm>
        </p:spPr>
        <p:txBody>
          <a:bodyPr/>
          <a:lstStyle/>
          <a:p>
            <a:r>
              <a:rPr lang="en-US" sz="2000" b="0" dirty="0" smtClean="0"/>
              <a:t>// chaining</a:t>
            </a:r>
          </a:p>
          <a:p>
            <a:r>
              <a:rPr lang="en-US" sz="2000" b="0" dirty="0" err="1" smtClean="0"/>
              <a:t>var</a:t>
            </a:r>
            <a:r>
              <a:rPr lang="en-US" sz="2000" b="0" dirty="0" smtClean="0"/>
              <a:t> members = document.</a:t>
            </a:r>
          </a:p>
          <a:p>
            <a:r>
              <a:rPr lang="en-US" sz="2000" b="0" dirty="0" smtClean="0"/>
              <a:t>	</a:t>
            </a:r>
            <a:r>
              <a:rPr lang="en-US" sz="2000" u="sng" dirty="0" err="1" smtClean="0"/>
              <a:t>querySelector</a:t>
            </a:r>
            <a:r>
              <a:rPr lang="en-US" sz="2000" b="0" dirty="0" smtClean="0"/>
              <a:t>("#family").</a:t>
            </a:r>
          </a:p>
          <a:p>
            <a:r>
              <a:rPr lang="en-US" sz="2000" b="0" dirty="0" smtClean="0"/>
              <a:t>	</a:t>
            </a:r>
            <a:r>
              <a:rPr lang="en-US" sz="2000" u="sng" dirty="0" err="1" smtClean="0"/>
              <a:t>querySelectorAll</a:t>
            </a:r>
            <a:r>
              <a:rPr lang="en-US" sz="2000" b="0" dirty="0" smtClean="0"/>
              <a:t>("</a:t>
            </a:r>
            <a:r>
              <a:rPr lang="en-US" sz="2000" b="0" dirty="0" err="1" smtClean="0"/>
              <a:t>div.member</a:t>
            </a:r>
            <a:r>
              <a:rPr lang="en-US" sz="2000" b="0" dirty="0" smtClean="0"/>
              <a:t>");</a:t>
            </a:r>
          </a:p>
          <a:p>
            <a:endParaRPr lang="en-US" sz="2000" b="0" dirty="0" smtClean="0"/>
          </a:p>
          <a:p>
            <a:r>
              <a:rPr lang="en-US" sz="2000" b="0" dirty="0" smtClean="0"/>
              <a:t>// complex selector</a:t>
            </a:r>
          </a:p>
          <a:p>
            <a:r>
              <a:rPr lang="en-US" sz="2000" b="0" dirty="0" err="1" smtClean="0"/>
              <a:t>var</a:t>
            </a:r>
            <a:r>
              <a:rPr lang="en-US" sz="2000" b="0" dirty="0" smtClean="0"/>
              <a:t> members = document.</a:t>
            </a:r>
          </a:p>
          <a:p>
            <a:r>
              <a:rPr lang="en-US" sz="2000" b="0" dirty="0" smtClean="0"/>
              <a:t>	</a:t>
            </a:r>
            <a:r>
              <a:rPr lang="en-US" sz="2000" u="sng" dirty="0" err="1" smtClean="0"/>
              <a:t>querySelectorAll</a:t>
            </a:r>
            <a:r>
              <a:rPr lang="en-US" sz="2000" b="0" dirty="0" smtClean="0"/>
              <a:t>("#family </a:t>
            </a:r>
            <a:r>
              <a:rPr lang="en-US" sz="2000" b="0" dirty="0" err="1" smtClean="0"/>
              <a:t>div.member</a:t>
            </a:r>
            <a:r>
              <a:rPr lang="en-US" sz="2000" b="0" dirty="0" smtClean="0"/>
              <a:t>");</a:t>
            </a:r>
          </a:p>
          <a:p>
            <a:endParaRPr lang="en-US" sz="2000" b="0" dirty="0" smtClean="0"/>
          </a:p>
          <a:p>
            <a:r>
              <a:rPr lang="en-US" sz="2000" b="0" dirty="0" smtClean="0"/>
              <a:t>// </a:t>
            </a:r>
            <a:r>
              <a:rPr lang="en-US" sz="2000" b="0" dirty="0" smtClean="0"/>
              <a:t>HTML</a:t>
            </a:r>
          </a:p>
          <a:p>
            <a:r>
              <a:rPr lang="en-US" sz="2000" b="0" dirty="0" smtClean="0"/>
              <a:t>&lt;div id="#family"&gt;</a:t>
            </a:r>
          </a:p>
          <a:p>
            <a:r>
              <a:rPr lang="en-US" sz="2000" b="0" dirty="0" smtClean="0"/>
              <a:t>	&lt;div class="member"&gt;Alan&lt;/div&gt;</a:t>
            </a:r>
          </a:p>
          <a:p>
            <a:r>
              <a:rPr lang="en-US" sz="2000" b="0" dirty="0" smtClean="0"/>
              <a:t>	&lt;div class</a:t>
            </a:r>
            <a:r>
              <a:rPr lang="en-US" sz="2000" b="0" dirty="0" smtClean="0"/>
              <a:t>="member"&gt;</a:t>
            </a:r>
            <a:r>
              <a:rPr lang="en-US" sz="2000" b="0" dirty="0" err="1" smtClean="0"/>
              <a:t>Cate</a:t>
            </a:r>
            <a:r>
              <a:rPr lang="en-US" sz="2000" b="0" dirty="0" smtClean="0"/>
              <a:t>&lt;/</a:t>
            </a:r>
            <a:r>
              <a:rPr lang="en-US" sz="2000" b="0" dirty="0" smtClean="0"/>
              <a:t>div&gt;</a:t>
            </a:r>
          </a:p>
          <a:p>
            <a:r>
              <a:rPr lang="en-US" sz="2000" b="0" dirty="0" smtClean="0"/>
              <a:t>&lt;/div&gt;</a:t>
            </a:r>
            <a:endParaRPr lang="en-US" sz="2000" b="0" dirty="0" smtClean="0"/>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API - Selector</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428083"/>
          </a:xfrm>
        </p:spPr>
        <p:txBody>
          <a:bodyPr/>
          <a:lstStyle/>
          <a:p>
            <a:r>
              <a:rPr lang="en-US" altLang="ko-KR" dirty="0" smtClean="0"/>
              <a:t>CSS </a:t>
            </a:r>
            <a:r>
              <a:rPr lang="ko-KR" altLang="en-US" dirty="0" smtClean="0"/>
              <a:t>지식 재활용</a:t>
            </a:r>
            <a:r>
              <a:rPr lang="en-US" altLang="ko-KR" dirty="0" smtClean="0"/>
              <a:t>. </a:t>
            </a:r>
            <a:r>
              <a:rPr lang="ko-KR" altLang="en-US" dirty="0" smtClean="0"/>
              <a:t>웹 </a:t>
            </a:r>
            <a:r>
              <a:rPr lang="ko-KR" altLang="en-US" dirty="0" err="1" smtClean="0"/>
              <a:t>퍼블리셔의</a:t>
            </a:r>
            <a:r>
              <a:rPr lang="ko-KR" altLang="en-US" dirty="0" smtClean="0"/>
              <a:t> 쉬운 접근</a:t>
            </a:r>
            <a:endParaRPr lang="en-US" altLang="ko-KR" dirty="0" smtClean="0"/>
          </a:p>
          <a:p>
            <a:r>
              <a:rPr lang="ko-KR" altLang="en-US" dirty="0" smtClean="0"/>
              <a:t>라이브러리 성능 개선</a:t>
            </a:r>
            <a:r>
              <a:rPr lang="en-US" altLang="ko-KR" dirty="0" smtClean="0"/>
              <a:t/>
            </a:r>
            <a:br>
              <a:rPr lang="en-US" altLang="ko-KR" dirty="0" smtClean="0"/>
            </a:br>
            <a:r>
              <a:rPr lang="en-US" altLang="ko-KR" dirty="0" smtClean="0"/>
              <a:t>(</a:t>
            </a:r>
            <a:r>
              <a:rPr lang="en-US" altLang="ko-KR" dirty="0" err="1" smtClean="0"/>
              <a:t>jquery</a:t>
            </a:r>
            <a:r>
              <a:rPr lang="en-US" altLang="ko-KR" dirty="0" smtClean="0"/>
              <a:t>, dojo, prototype, …)</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1. </a:t>
            </a:r>
            <a:r>
              <a:rPr lang="ko-KR" altLang="en-US" dirty="0" err="1" smtClean="0"/>
              <a:t>에이젝스</a:t>
            </a:r>
            <a:endParaRPr lang="ko-KR" altLang="en-US" dirty="0"/>
          </a:p>
        </p:txBody>
      </p:sp>
      <p:sp>
        <p:nvSpPr>
          <p:cNvPr id="5" name="텍스트 개체 틀 4"/>
          <p:cNvSpPr>
            <a:spLocks noGrp="1"/>
          </p:cNvSpPr>
          <p:nvPr>
            <p:ph type="body" sz="quarter" idx="10"/>
          </p:nvPr>
        </p:nvSpPr>
        <p:spPr>
          <a:xfrm>
            <a:off x="381000" y="1411552"/>
            <a:ext cx="8382000" cy="4235006"/>
          </a:xfrm>
        </p:spPr>
        <p:txBody>
          <a:bodyPr/>
          <a:lstStyle/>
          <a:p>
            <a:r>
              <a:rPr lang="en-US" altLang="ko-KR" b="1" u="sng" dirty="0" err="1" smtClean="0"/>
              <a:t>XMLHttpRequest</a:t>
            </a:r>
            <a:endParaRPr lang="en-US" altLang="ko-KR" b="1" u="sng" dirty="0" smtClean="0"/>
          </a:p>
          <a:p>
            <a:r>
              <a:rPr lang="en-US" altLang="ko-KR" dirty="0" smtClean="0"/>
              <a:t>Cross Domain Request (XDR)</a:t>
            </a:r>
          </a:p>
          <a:p>
            <a:r>
              <a:rPr lang="en-US" altLang="ko-KR" dirty="0" smtClean="0"/>
              <a:t>Cross Document Messaging (XDM)</a:t>
            </a:r>
          </a:p>
          <a:p>
            <a:r>
              <a:rPr lang="en-US" altLang="ko-KR" dirty="0" smtClean="0"/>
              <a:t>HTML/JSON Sanitizing</a:t>
            </a:r>
          </a:p>
          <a:p>
            <a:r>
              <a:rPr lang="en-US" altLang="ko-KR" dirty="0" smtClean="0"/>
              <a:t>Connectivity</a:t>
            </a:r>
          </a:p>
          <a:p>
            <a:r>
              <a:rPr lang="en-US" altLang="ko-KR" dirty="0" smtClean="0"/>
              <a:t>DOM Storage</a:t>
            </a:r>
          </a:p>
          <a:p>
            <a:r>
              <a:rPr lang="en-US" altLang="ko-KR" dirty="0" smtClean="0"/>
              <a:t>Ajax Navigations</a:t>
            </a:r>
          </a:p>
          <a:p>
            <a:pPr>
              <a:buNone/>
            </a:pPr>
            <a:endParaRPr lang="ko-KR" altLang="en-US" dirty="0"/>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763000" cy="1163395"/>
          </a:xfrm>
        </p:spPr>
        <p:txBody>
          <a:bodyPr/>
          <a:lstStyle/>
          <a:p>
            <a:r>
              <a:rPr smtClean="0"/>
              <a:t>API - Selector</a:t>
            </a:r>
            <a:r>
              <a:rPr lang="en-US" dirty="0" smtClean="0"/>
              <a:t/>
            </a:r>
            <a:br>
              <a:rPr lang="en-US" dirty="0" smtClean="0"/>
            </a:br>
            <a:r>
              <a:rPr altLang="ko-KR" sz="3600" smtClean="0">
                <a:solidFill>
                  <a:schemeClr val="tx2">
                    <a:lumMod val="60000"/>
                    <a:lumOff val="40000"/>
                  </a:schemeClr>
                </a:solidFill>
              </a:rPr>
              <a:t>3. </a:t>
            </a:r>
            <a:r>
              <a:rPr lang="ko-KR" altLang="en-US" sz="3600" dirty="0" smtClean="0">
                <a:solidFill>
                  <a:schemeClr val="tx2">
                    <a:lumMod val="60000"/>
                    <a:lumOff val="40000"/>
                  </a:schemeClr>
                </a:solidFill>
              </a:rPr>
              <a:t>호환성</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130361"/>
          </a:xfrm>
        </p:spPr>
        <p:txBody>
          <a:bodyPr/>
          <a:lstStyle/>
          <a:p>
            <a:r>
              <a:rPr lang="en-US" altLang="ko-KR" dirty="0" smtClean="0"/>
              <a:t>W3C Selectors API </a:t>
            </a:r>
            <a:r>
              <a:rPr lang="ko-KR" altLang="en-US" dirty="0" smtClean="0"/>
              <a:t>표준</a:t>
            </a:r>
            <a:endParaRPr lang="en-US" altLang="ko-KR" dirty="0" smtClean="0"/>
          </a:p>
          <a:p>
            <a:r>
              <a:rPr lang="en-US" altLang="ko-KR" dirty="0" smtClean="0"/>
              <a:t>Selectors API Test Suite (by John </a:t>
            </a:r>
            <a:r>
              <a:rPr lang="en-US" altLang="ko-KR" dirty="0" err="1" smtClean="0"/>
              <a:t>Resig</a:t>
            </a:r>
            <a:r>
              <a:rPr lang="en-US" altLang="ko-KR" dirty="0" smtClean="0"/>
              <a:t>)</a:t>
            </a:r>
          </a:p>
          <a:p>
            <a:pPr lvl="1"/>
            <a:r>
              <a:rPr lang="en-US" altLang="ko-KR" dirty="0" err="1" smtClean="0"/>
              <a:t>Webkit</a:t>
            </a:r>
            <a:r>
              <a:rPr lang="en-US" altLang="ko-KR" dirty="0" smtClean="0"/>
              <a:t> Nightly:	99.3%</a:t>
            </a:r>
          </a:p>
          <a:p>
            <a:pPr lvl="1"/>
            <a:r>
              <a:rPr lang="en-US" altLang="ko-KR" dirty="0" smtClean="0"/>
              <a:t>Firefox Nightly:	99.3%</a:t>
            </a:r>
          </a:p>
          <a:p>
            <a:pPr lvl="1"/>
            <a:r>
              <a:rPr lang="en-US" altLang="ko-KR" dirty="0" smtClean="0"/>
              <a:t>Opera 10a1:	99.0%</a:t>
            </a:r>
          </a:p>
          <a:p>
            <a:pPr lvl="1"/>
            <a:r>
              <a:rPr lang="en-US" altLang="ko-KR" dirty="0" smtClean="0">
                <a:solidFill>
                  <a:srgbClr val="FF0000"/>
                </a:solidFill>
              </a:rPr>
              <a:t>IE8 RC1:		45.9%</a:t>
            </a:r>
          </a:p>
          <a:p>
            <a:pPr lvl="1">
              <a:buNone/>
            </a:pPr>
            <a:r>
              <a:rPr lang="en-US" altLang="ko-KR" dirty="0" smtClean="0"/>
              <a:t>	</a:t>
            </a:r>
            <a:r>
              <a:rPr lang="en-US" altLang="ko-KR" sz="2400" dirty="0" smtClean="0"/>
              <a:t>Major problem areas are lack of whitespace trimming, incorrect exceptions being thrown, and lack of full CSS 3 selector support.</a:t>
            </a:r>
            <a:endParaRPr lang="en-US" altLang="ko-KR" dirty="0" smtClean="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mtClean="0">
                <a:solidFill>
                  <a:schemeClr val="tx2">
                    <a:lumMod val="60000"/>
                    <a:lumOff val="40000"/>
                  </a:schemeClr>
                </a:solidFill>
              </a:rPr>
              <a:t>API </a:t>
            </a:r>
            <a:r>
              <a:rPr lang="en-US" altLang="ko-KR" dirty="0" smtClean="0">
                <a:solidFill>
                  <a:schemeClr val="tx2">
                    <a:lumMod val="60000"/>
                    <a:lumOff val="40000"/>
                  </a:schemeClr>
                </a:solidFill>
              </a:rPr>
              <a:t>–</a:t>
            </a:r>
            <a:r>
              <a:rPr smtClean="0">
                <a:solidFill>
                  <a:schemeClr val="tx2">
                    <a:lumMod val="60000"/>
                    <a:lumOff val="40000"/>
                  </a:schemeClr>
                </a:solidFill>
              </a:rPr>
              <a:t> Selector (</a:t>
            </a:r>
            <a:r>
              <a:rPr lang="ko-KR" altLang="en-US" dirty="0" smtClean="0">
                <a:solidFill>
                  <a:schemeClr val="tx2">
                    <a:lumMod val="60000"/>
                    <a:lumOff val="40000"/>
                  </a:schemeClr>
                </a:solidFill>
              </a:rPr>
              <a:t>호환성</a:t>
            </a:r>
            <a:r>
              <a:rPr altLang="ko-KR" smtClean="0">
                <a:solidFill>
                  <a:schemeClr val="tx2">
                    <a:lumMod val="60000"/>
                    <a:lumOff val="40000"/>
                  </a:schemeClr>
                </a:solidFill>
              </a:rPr>
              <a:t>)</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402210" cy="4853636"/>
          </a:xfrm>
        </p:spPr>
        <p:txBody>
          <a:bodyPr/>
          <a:lstStyle/>
          <a:p>
            <a:r>
              <a:rPr lang="en-US" sz="2000" b="0" dirty="0" smtClean="0"/>
              <a:t>&lt;div&gt;&lt;p id="</a:t>
            </a:r>
            <a:r>
              <a:rPr lang="en-US" sz="2000" u="sng" dirty="0" err="1" smtClean="0"/>
              <a:t>foo</a:t>
            </a:r>
            <a:r>
              <a:rPr lang="en-US" sz="2000" b="0" dirty="0" smtClean="0"/>
              <a:t>"&gt;&lt;span&gt;&lt;/span&gt;&lt;/p&gt;&lt;/div&gt;</a:t>
            </a:r>
          </a:p>
          <a:p>
            <a:endParaRPr lang="en-US" sz="2000" b="0" dirty="0" smtClean="0"/>
          </a:p>
          <a:p>
            <a:r>
              <a:rPr lang="en-US" sz="2000" b="0" dirty="0" smtClean="0"/>
              <a:t>// …</a:t>
            </a:r>
          </a:p>
          <a:p>
            <a:r>
              <a:rPr lang="en-US" sz="2000" b="0" dirty="0" err="1" smtClean="0"/>
              <a:t>var</a:t>
            </a:r>
            <a:r>
              <a:rPr lang="en-US" sz="2000" b="0" dirty="0" smtClean="0"/>
              <a:t> </a:t>
            </a:r>
            <a:r>
              <a:rPr lang="en-US" sz="2000" b="0" dirty="0" err="1" smtClean="0"/>
              <a:t>foo</a:t>
            </a:r>
            <a:r>
              <a:rPr lang="en-US" sz="2000" b="0" dirty="0" smtClean="0"/>
              <a:t> = </a:t>
            </a:r>
            <a:r>
              <a:rPr lang="en-US" sz="2000" b="0" dirty="0" err="1" smtClean="0"/>
              <a:t>document.getElementById</a:t>
            </a:r>
            <a:r>
              <a:rPr lang="en-US" sz="2000" b="0" dirty="0" smtClean="0"/>
              <a:t>("</a:t>
            </a:r>
            <a:r>
              <a:rPr lang="en-US" sz="2000" b="0" dirty="0" err="1" smtClean="0"/>
              <a:t>foo</a:t>
            </a:r>
            <a:r>
              <a:rPr lang="en-US" sz="2000" b="0" dirty="0" smtClean="0"/>
              <a:t>");</a:t>
            </a:r>
          </a:p>
          <a:p>
            <a:r>
              <a:rPr lang="en-US" sz="2000" b="0" dirty="0" err="1" smtClean="0"/>
              <a:t>dojo.query</a:t>
            </a:r>
            <a:r>
              <a:rPr lang="en-US" sz="2000" b="0" dirty="0" smtClean="0"/>
              <a:t>("div span", </a:t>
            </a:r>
            <a:r>
              <a:rPr lang="en-US" sz="2000" b="0" dirty="0" err="1" smtClean="0"/>
              <a:t>foo</a:t>
            </a:r>
            <a:r>
              <a:rPr lang="en-US" sz="2000" b="0" dirty="0" smtClean="0"/>
              <a:t>) // returns nothing</a:t>
            </a:r>
          </a:p>
          <a:p>
            <a:r>
              <a:rPr lang="en-US" sz="2000" b="0" dirty="0" err="1" smtClean="0"/>
              <a:t>foo.querySelectorAll</a:t>
            </a:r>
            <a:r>
              <a:rPr lang="en-US" sz="2000" b="0" dirty="0" smtClean="0"/>
              <a:t>('div span') // returns SPAN!?!</a:t>
            </a:r>
          </a:p>
          <a:p>
            <a:endParaRPr lang="en-US" sz="2000" b="0" dirty="0" smtClean="0"/>
          </a:p>
          <a:p>
            <a:r>
              <a:rPr lang="ko-KR" altLang="en-US" sz="2000" b="0" dirty="0" smtClean="0">
                <a:latin typeface="맑은 고딕" pitchFamily="50" charset="-127"/>
                <a:ea typeface="맑은 고딕" pitchFamily="50" charset="-127"/>
              </a:rPr>
              <a:t>전체 문서에서 찾은 후 범위에 의해 </a:t>
            </a:r>
            <a:r>
              <a:rPr lang="ko-KR" altLang="en-US" sz="2000" b="0" dirty="0" err="1" smtClean="0">
                <a:latin typeface="맑은 고딕" pitchFamily="50" charset="-127"/>
                <a:ea typeface="맑은 고딕" pitchFamily="50" charset="-127"/>
              </a:rPr>
              <a:t>필터링하는</a:t>
            </a:r>
            <a:r>
              <a:rPr lang="ko-KR" altLang="en-US" sz="2000" b="0" dirty="0" smtClean="0">
                <a:latin typeface="맑은 고딕" pitchFamily="50" charset="-127"/>
                <a:ea typeface="맑은 고딕" pitchFamily="50" charset="-127"/>
              </a:rPr>
              <a:t> 방식의 문제</a:t>
            </a:r>
            <a:r>
              <a:rPr lang="en-US" altLang="ko-KR" sz="2000" b="0" dirty="0" smtClean="0">
                <a:latin typeface="맑은 고딕" pitchFamily="50" charset="-127"/>
                <a:ea typeface="맑은 고딕" pitchFamily="50" charset="-127"/>
              </a:rPr>
              <a:t>.</a:t>
            </a:r>
          </a:p>
          <a:p>
            <a:endParaRPr lang="en-US" altLang="ko-KR" sz="2000" b="0" dirty="0" smtClean="0">
              <a:latin typeface="맑은 고딕" pitchFamily="50" charset="-127"/>
              <a:ea typeface="맑은 고딕" pitchFamily="50" charset="-127"/>
            </a:endParaRPr>
          </a:p>
          <a:p>
            <a:pPr lvl="1">
              <a:buFont typeface="Arial" pitchFamily="34" charset="0"/>
              <a:buChar char="•"/>
            </a:pPr>
            <a:r>
              <a:rPr lang="en-US" altLang="ko-KR" sz="1800" b="0" dirty="0" smtClean="0">
                <a:latin typeface="맑은 고딕" pitchFamily="50" charset="-127"/>
                <a:ea typeface="맑은 고딕" pitchFamily="50" charset="-127"/>
              </a:rPr>
              <a:t> Alex Russell (dojo),</a:t>
            </a:r>
          </a:p>
          <a:p>
            <a:pPr lvl="1">
              <a:buFont typeface="Arial" pitchFamily="34" charset="0"/>
              <a:buChar char="•"/>
            </a:pPr>
            <a:r>
              <a:rPr lang="en-US" altLang="ko-KR" sz="1800" b="0" dirty="0" smtClean="0">
                <a:latin typeface="맑은 고딕" pitchFamily="50" charset="-127"/>
                <a:ea typeface="맑은 고딕" pitchFamily="50" charset="-127"/>
              </a:rPr>
              <a:t> Andrew </a:t>
            </a:r>
            <a:r>
              <a:rPr lang="en-US" altLang="ko-KR" sz="1800" b="0" dirty="0" err="1" smtClean="0">
                <a:latin typeface="맑은 고딕" pitchFamily="50" charset="-127"/>
                <a:ea typeface="맑은 고딕" pitchFamily="50" charset="-127"/>
              </a:rPr>
              <a:t>Dupont</a:t>
            </a:r>
            <a:r>
              <a:rPr lang="en-US" altLang="ko-KR" sz="1800" b="0" dirty="0" smtClean="0">
                <a:latin typeface="맑은 고딕" pitchFamily="50" charset="-127"/>
                <a:ea typeface="맑은 고딕" pitchFamily="50" charset="-127"/>
              </a:rPr>
              <a:t> (prototype),</a:t>
            </a:r>
          </a:p>
          <a:p>
            <a:pPr lvl="1">
              <a:buFont typeface="Arial" pitchFamily="34" charset="0"/>
              <a:buChar char="•"/>
            </a:pPr>
            <a:r>
              <a:rPr lang="en-US" altLang="ko-KR" sz="1800" b="0" dirty="0" smtClean="0">
                <a:latin typeface="맑은 고딕" pitchFamily="50" charset="-127"/>
                <a:ea typeface="맑은 고딕" pitchFamily="50" charset="-127"/>
              </a:rPr>
              <a:t> John </a:t>
            </a:r>
            <a:r>
              <a:rPr lang="en-US" altLang="ko-KR" sz="1800" b="0" dirty="0" err="1" smtClean="0">
                <a:latin typeface="맑은 고딕" pitchFamily="50" charset="-127"/>
                <a:ea typeface="맑은 고딕" pitchFamily="50" charset="-127"/>
              </a:rPr>
              <a:t>Resig</a:t>
            </a:r>
            <a:r>
              <a:rPr lang="en-US" altLang="ko-KR" sz="1800" b="0" dirty="0" smtClean="0">
                <a:latin typeface="맑은 고딕" pitchFamily="50" charset="-127"/>
                <a:ea typeface="맑은 고딕" pitchFamily="50" charset="-127"/>
              </a:rPr>
              <a:t> (</a:t>
            </a:r>
            <a:r>
              <a:rPr lang="en-US" altLang="ko-KR" sz="1800" b="0" dirty="0" err="1" smtClean="0">
                <a:latin typeface="맑은 고딕" pitchFamily="50" charset="-127"/>
                <a:ea typeface="맑은 고딕" pitchFamily="50" charset="-127"/>
              </a:rPr>
              <a:t>jquery</a:t>
            </a:r>
            <a:r>
              <a:rPr lang="en-US" altLang="ko-KR" sz="1800" b="0" dirty="0" smtClean="0">
                <a:latin typeface="맑은 고딕" pitchFamily="50" charset="-127"/>
                <a:ea typeface="맑은 고딕" pitchFamily="50" charset="-127"/>
              </a:rPr>
              <a:t>)</a:t>
            </a:r>
          </a:p>
          <a:p>
            <a:endParaRPr lang="en-US" altLang="ko-KR" sz="2000" b="0" dirty="0" smtClean="0">
              <a:latin typeface="맑은 고딕" pitchFamily="50" charset="-127"/>
              <a:ea typeface="맑은 고딕" pitchFamily="50" charset="-127"/>
            </a:endParaRPr>
          </a:p>
          <a:p>
            <a:r>
              <a:rPr lang="ko-KR" altLang="en-US" sz="2000" b="0" dirty="0" smtClean="0">
                <a:latin typeface="맑은 고딕" pitchFamily="50" charset="-127"/>
                <a:ea typeface="맑은 고딕" pitchFamily="50" charset="-127"/>
              </a:rPr>
              <a:t>등은 </a:t>
            </a:r>
            <a:r>
              <a:rPr lang="en-US" altLang="ko-KR" sz="2000" b="0" dirty="0" smtClean="0">
                <a:latin typeface="맑은 고딕" pitchFamily="50" charset="-127"/>
                <a:ea typeface="맑은 고딕" pitchFamily="50" charset="-127"/>
              </a:rPr>
              <a:t>W3C Spec </a:t>
            </a:r>
            <a:r>
              <a:rPr lang="ko-KR" altLang="en-US" sz="2000" b="0" dirty="0" smtClean="0">
                <a:latin typeface="맑은 고딕" pitchFamily="50" charset="-127"/>
                <a:ea typeface="맑은 고딕" pitchFamily="50" charset="-127"/>
              </a:rPr>
              <a:t>버그로 간주</a:t>
            </a:r>
            <a:r>
              <a:rPr lang="en-US" altLang="ko-KR" sz="2000" b="0" dirty="0" smtClean="0">
                <a:latin typeface="맑은 고딕" pitchFamily="50" charset="-127"/>
                <a:ea typeface="맑은 고딕" pitchFamily="50" charset="-127"/>
              </a:rPr>
              <a:t>. Wrapper Library (</a:t>
            </a:r>
            <a:r>
              <a:rPr lang="en-US" altLang="ko-KR" sz="2000" b="0" dirty="0" err="1" smtClean="0">
                <a:latin typeface="맑은 고딕" pitchFamily="50" charset="-127"/>
                <a:ea typeface="맑은 고딕" pitchFamily="50" charset="-127"/>
              </a:rPr>
              <a:t>jquery</a:t>
            </a:r>
            <a:r>
              <a:rPr lang="en-US" altLang="ko-KR" sz="2000" b="0" dirty="0" smtClean="0">
                <a:latin typeface="맑은 고딕" pitchFamily="50" charset="-127"/>
                <a:ea typeface="맑은 고딕" pitchFamily="50" charset="-127"/>
              </a:rPr>
              <a:t>, sizzle, dojo </a:t>
            </a:r>
            <a:r>
              <a:rPr lang="ko-KR" altLang="en-US" sz="2000" b="0" dirty="0" smtClean="0">
                <a:latin typeface="맑은 고딕" pitchFamily="50" charset="-127"/>
                <a:ea typeface="맑은 고딕" pitchFamily="50" charset="-127"/>
              </a:rPr>
              <a:t>등</a:t>
            </a:r>
            <a:r>
              <a:rPr lang="en-US" altLang="ko-KR" sz="2000" b="0" dirty="0" smtClean="0">
                <a:latin typeface="맑은 고딕" pitchFamily="50" charset="-127"/>
                <a:ea typeface="맑은 고딕" pitchFamily="50" charset="-127"/>
              </a:rPr>
              <a:t>) </a:t>
            </a:r>
            <a:r>
              <a:rPr lang="ko-KR" altLang="en-US" sz="2000" b="0" dirty="0" smtClean="0">
                <a:latin typeface="맑은 고딕" pitchFamily="50" charset="-127"/>
                <a:ea typeface="맑은 고딕" pitchFamily="50" charset="-127"/>
              </a:rPr>
              <a:t>사용을 추천</a:t>
            </a:r>
            <a:r>
              <a:rPr lang="en-US" altLang="ko-KR" sz="2000" b="0" dirty="0" smtClean="0">
                <a:latin typeface="맑은 고딕" pitchFamily="50" charset="-127"/>
                <a:ea typeface="맑은 고딕" pitchFamily="50" charset="-127"/>
              </a:rPr>
              <a:t>.</a:t>
            </a:r>
            <a:endParaRPr lang="en-US" sz="2000" b="0" dirty="0" smtClean="0">
              <a:latin typeface="맑은 고딕" pitchFamily="50" charset="-127"/>
              <a:ea typeface="맑은 고딕" pitchFamily="50" charset="-127"/>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p:txBody>
          <a:bodyPr/>
          <a:lstStyle/>
          <a:p>
            <a:r>
              <a:rPr altLang="ko-KR" smtClean="0"/>
              <a:t>2. </a:t>
            </a:r>
            <a:r>
              <a:rPr lang="ko-KR" altLang="en-US" dirty="0" smtClean="0"/>
              <a:t>프로그래밍 일반 </a:t>
            </a:r>
            <a:r>
              <a:rPr altLang="ko-KR" smtClean="0"/>
              <a:t>- </a:t>
            </a:r>
            <a:r>
              <a:rPr lang="ko-KR" altLang="en-US" dirty="0" smtClean="0"/>
              <a:t>요약</a:t>
            </a:r>
            <a:endParaRPr lang="ko-KR" altLang="en-US" dirty="0"/>
          </a:p>
        </p:txBody>
      </p:sp>
      <p:sp>
        <p:nvSpPr>
          <p:cNvPr id="5" name="텍스트 개체 틀 4"/>
          <p:cNvSpPr>
            <a:spLocks noGrp="1"/>
          </p:cNvSpPr>
          <p:nvPr>
            <p:ph type="body" sz="quarter" idx="10"/>
          </p:nvPr>
        </p:nvSpPr>
        <p:spPr>
          <a:xfrm>
            <a:off x="381000" y="1411552"/>
            <a:ext cx="8382000" cy="1526572"/>
          </a:xfrm>
        </p:spPr>
        <p:txBody>
          <a:bodyPr/>
          <a:lstStyle/>
          <a:p>
            <a:r>
              <a:rPr lang="ko-KR" altLang="en-US" dirty="0" smtClean="0"/>
              <a:t>언어</a:t>
            </a:r>
            <a:endParaRPr lang="en-US" altLang="ko-KR" dirty="0" smtClean="0"/>
          </a:p>
          <a:p>
            <a:r>
              <a:rPr lang="en-US" altLang="ko-KR" dirty="0" smtClean="0"/>
              <a:t>DOM Prototypes</a:t>
            </a:r>
          </a:p>
          <a:p>
            <a:r>
              <a:rPr lang="en-US" altLang="ko-KR" dirty="0" smtClean="0"/>
              <a:t>API - Selector, </a:t>
            </a:r>
            <a:r>
              <a:rPr lang="en-US" altLang="ko-KR" strike="sngStrike" dirty="0" smtClean="0"/>
              <a:t>Native JSON, HTML sanitizing</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목차</a:t>
            </a:r>
            <a:endParaRPr lang="en-US" dirty="0"/>
          </a:p>
        </p:txBody>
      </p:sp>
      <p:sp>
        <p:nvSpPr>
          <p:cNvPr id="3" name="Text Placeholder 2"/>
          <p:cNvSpPr>
            <a:spLocks noGrp="1"/>
          </p:cNvSpPr>
          <p:nvPr>
            <p:ph type="body" sz="quarter" idx="10"/>
          </p:nvPr>
        </p:nvSpPr>
        <p:spPr>
          <a:xfrm>
            <a:off x="381000" y="1411552"/>
            <a:ext cx="8382000" cy="3262432"/>
          </a:xfrm>
        </p:spPr>
        <p:txBody>
          <a:bodyPr/>
          <a:lstStyle/>
          <a:p>
            <a:pPr lvl="0"/>
            <a:r>
              <a:rPr lang="ko-KR" altLang="en-US" sz="4000" dirty="0" err="1" smtClean="0">
                <a:solidFill>
                  <a:srgbClr val="000000"/>
                </a:solidFill>
              </a:rPr>
              <a:t>에이젝스</a:t>
            </a:r>
            <a:endParaRPr lang="en-US" altLang="ko-KR" sz="1400" dirty="0" smtClean="0">
              <a:solidFill>
                <a:srgbClr val="000000"/>
              </a:solidFill>
            </a:endParaRPr>
          </a:p>
          <a:p>
            <a:pPr lvl="0"/>
            <a:endParaRPr lang="en-US" altLang="ko-KR" sz="4000" b="1" dirty="0" smtClean="0">
              <a:solidFill>
                <a:srgbClr val="000000"/>
              </a:solidFill>
            </a:endParaRPr>
          </a:p>
          <a:p>
            <a:pPr lvl="0"/>
            <a:r>
              <a:rPr lang="ko-KR" altLang="en-US" sz="4000" dirty="0" smtClean="0">
                <a:solidFill>
                  <a:srgbClr val="000000"/>
                </a:solidFill>
              </a:rPr>
              <a:t>프로그래밍 일반</a:t>
            </a:r>
            <a:endParaRPr lang="en-US" altLang="ko-KR" sz="1400" dirty="0" smtClean="0">
              <a:solidFill>
                <a:srgbClr val="000000"/>
              </a:solidFill>
            </a:endParaRPr>
          </a:p>
          <a:p>
            <a:pPr lvl="0"/>
            <a:endParaRPr lang="en-US" altLang="ko-KR" sz="4000" dirty="0" smtClean="0">
              <a:solidFill>
                <a:srgbClr val="000000"/>
              </a:solidFill>
            </a:endParaRPr>
          </a:p>
          <a:p>
            <a:pPr lvl="0"/>
            <a:r>
              <a:rPr lang="ko-KR" altLang="en-US" sz="4000" b="1" u="sng" dirty="0" smtClean="0">
                <a:solidFill>
                  <a:srgbClr val="000000"/>
                </a:solidFill>
              </a:rPr>
              <a:t>개발 도구 </a:t>
            </a:r>
            <a:r>
              <a:rPr lang="en-US" altLang="ko-KR" sz="4000" b="1" u="sng" dirty="0" smtClean="0">
                <a:solidFill>
                  <a:srgbClr val="000000"/>
                </a:solidFill>
              </a:rPr>
              <a:t>(Demo)</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Developer Tools</a:t>
            </a:r>
            <a:endParaRPr lang="en-US" dirty="0">
              <a:solidFill>
                <a:schemeClr val="tx2">
                  <a:lumMod val="60000"/>
                  <a:lumOff val="40000"/>
                </a:schemeClr>
              </a:solidFill>
            </a:endParaRPr>
          </a:p>
        </p:txBody>
      </p:sp>
      <p:sp>
        <p:nvSpPr>
          <p:cNvPr id="5" name="부제목 4"/>
          <p:cNvSpPr>
            <a:spLocks noGrp="1"/>
          </p:cNvSpPr>
          <p:nvPr>
            <p:ph type="subTitle" idx="1"/>
          </p:nvPr>
        </p:nvSpPr>
        <p:spPr/>
        <p:txBody>
          <a:bodyPr/>
          <a:lstStyle/>
          <a:p>
            <a:endParaRPr lang="ko-KR" altLang="en-US"/>
          </a:p>
        </p:txBody>
      </p:sp>
      <p:sp>
        <p:nvSpPr>
          <p:cNvPr id="6" name="텍스트 개체 틀 5"/>
          <p:cNvSpPr>
            <a:spLocks noGrp="1"/>
          </p:cNvSpPr>
          <p:nvPr>
            <p:ph type="body" sz="quarter" idx="10"/>
          </p:nvPr>
        </p:nvSpPr>
        <p:spPr/>
        <p:txBody>
          <a:bodyPr/>
          <a:lstStyle/>
          <a:p>
            <a:r>
              <a:rPr altLang="ko-KR" smtClean="0"/>
              <a:t>Demo</a:t>
            </a:r>
            <a:endParaRPr lang="ko-KR" altLang="en-US" dirty="0"/>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Standalone IE</a:t>
            </a:r>
            <a:endParaRPr lang="en-US" dirty="0">
              <a:solidFill>
                <a:schemeClr val="tx2">
                  <a:lumMod val="60000"/>
                  <a:lumOff val="40000"/>
                </a:schemeClr>
              </a:solidFill>
            </a:endParaRPr>
          </a:p>
        </p:txBody>
      </p:sp>
      <p:sp>
        <p:nvSpPr>
          <p:cNvPr id="5" name="부제목 4"/>
          <p:cNvSpPr>
            <a:spLocks noGrp="1"/>
          </p:cNvSpPr>
          <p:nvPr>
            <p:ph type="subTitle" idx="1"/>
          </p:nvPr>
        </p:nvSpPr>
        <p:spPr/>
        <p:txBody>
          <a:bodyPr/>
          <a:lstStyle/>
          <a:p>
            <a:endParaRPr lang="ko-KR" altLang="en-US"/>
          </a:p>
        </p:txBody>
      </p:sp>
      <p:sp>
        <p:nvSpPr>
          <p:cNvPr id="6" name="텍스트 개체 틀 5"/>
          <p:cNvSpPr>
            <a:spLocks noGrp="1"/>
          </p:cNvSpPr>
          <p:nvPr>
            <p:ph type="body" sz="quarter" idx="10"/>
          </p:nvPr>
        </p:nvSpPr>
        <p:spPr/>
        <p:txBody>
          <a:bodyPr/>
          <a:lstStyle/>
          <a:p>
            <a:r>
              <a:rPr altLang="ko-KR" smtClean="0"/>
              <a:t>Demo</a:t>
            </a:r>
            <a:endParaRPr lang="ko-KR" altLang="en-US" dirty="0"/>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ko-KR" altLang="en-US" dirty="0" smtClean="0"/>
              <a:t>자동화</a:t>
            </a:r>
            <a:endParaRPr lang="en-US" dirty="0">
              <a:solidFill>
                <a:schemeClr val="tx2">
                  <a:lumMod val="60000"/>
                  <a:lumOff val="40000"/>
                </a:schemeClr>
              </a:solidFill>
            </a:endParaRPr>
          </a:p>
        </p:txBody>
      </p:sp>
      <p:sp>
        <p:nvSpPr>
          <p:cNvPr id="5" name="부제목 4"/>
          <p:cNvSpPr>
            <a:spLocks noGrp="1"/>
          </p:cNvSpPr>
          <p:nvPr>
            <p:ph type="subTitle" idx="1"/>
          </p:nvPr>
        </p:nvSpPr>
        <p:spPr/>
        <p:txBody>
          <a:bodyPr/>
          <a:lstStyle/>
          <a:p>
            <a:endParaRPr lang="ko-KR" altLang="en-US"/>
          </a:p>
        </p:txBody>
      </p:sp>
      <p:sp>
        <p:nvSpPr>
          <p:cNvPr id="6" name="텍스트 개체 틀 5"/>
          <p:cNvSpPr>
            <a:spLocks noGrp="1"/>
          </p:cNvSpPr>
          <p:nvPr>
            <p:ph type="body" sz="quarter" idx="10"/>
          </p:nvPr>
        </p:nvSpPr>
        <p:spPr/>
        <p:txBody>
          <a:bodyPr/>
          <a:lstStyle/>
          <a:p>
            <a:r>
              <a:rPr altLang="ko-KR" smtClean="0"/>
              <a:t>Demo</a:t>
            </a:r>
            <a:endParaRPr lang="ko-KR" altLang="en-US" dirty="0"/>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전체 요약</a:t>
            </a:r>
            <a:endParaRPr lang="en-US" dirty="0"/>
          </a:p>
        </p:txBody>
      </p:sp>
      <p:sp>
        <p:nvSpPr>
          <p:cNvPr id="3" name="Text Placeholder 2"/>
          <p:cNvSpPr>
            <a:spLocks noGrp="1"/>
          </p:cNvSpPr>
          <p:nvPr>
            <p:ph type="body" sz="quarter" idx="10"/>
          </p:nvPr>
        </p:nvSpPr>
        <p:spPr>
          <a:xfrm>
            <a:off x="381000" y="1411552"/>
            <a:ext cx="8382000" cy="3939540"/>
          </a:xfrm>
        </p:spPr>
        <p:txBody>
          <a:bodyPr/>
          <a:lstStyle/>
          <a:p>
            <a:pPr lvl="0"/>
            <a:r>
              <a:rPr lang="ko-KR" altLang="en-US" sz="4000" dirty="0" err="1" smtClean="0">
                <a:solidFill>
                  <a:srgbClr val="000000"/>
                </a:solidFill>
              </a:rPr>
              <a:t>에이젝스</a:t>
            </a:r>
            <a:endParaRPr lang="en-US" altLang="ko-KR" sz="1400" dirty="0" smtClean="0">
              <a:solidFill>
                <a:srgbClr val="000000"/>
              </a:solidFill>
            </a:endParaRPr>
          </a:p>
          <a:p>
            <a:pPr lvl="1"/>
            <a:r>
              <a:rPr lang="en-US" altLang="ko-KR" dirty="0" smtClean="0">
                <a:solidFill>
                  <a:srgbClr val="000000"/>
                </a:solidFill>
              </a:rPr>
              <a:t>XHR/XDR/XDM, Sanitizing</a:t>
            </a:r>
          </a:p>
          <a:p>
            <a:pPr lvl="1"/>
            <a:r>
              <a:rPr lang="en-US" altLang="ko-KR" dirty="0" smtClean="0">
                <a:solidFill>
                  <a:srgbClr val="000000"/>
                </a:solidFill>
              </a:rPr>
              <a:t>Connectivity/DOM Storage/Ajax Navigation</a:t>
            </a:r>
          </a:p>
          <a:p>
            <a:pPr lvl="0"/>
            <a:r>
              <a:rPr lang="ko-KR" altLang="en-US" sz="4000" dirty="0" smtClean="0">
                <a:solidFill>
                  <a:srgbClr val="000000"/>
                </a:solidFill>
              </a:rPr>
              <a:t>프로그래밍 일반</a:t>
            </a:r>
            <a:endParaRPr lang="en-US" altLang="ko-KR" sz="1400" dirty="0" smtClean="0">
              <a:solidFill>
                <a:srgbClr val="000000"/>
              </a:solidFill>
            </a:endParaRPr>
          </a:p>
          <a:p>
            <a:pPr lvl="1"/>
            <a:r>
              <a:rPr lang="ko-KR" altLang="en-US" dirty="0" smtClean="0">
                <a:solidFill>
                  <a:srgbClr val="000000"/>
                </a:solidFill>
              </a:rPr>
              <a:t>언어</a:t>
            </a:r>
            <a:r>
              <a:rPr lang="en-US" altLang="ko-KR" dirty="0" smtClean="0">
                <a:solidFill>
                  <a:srgbClr val="000000"/>
                </a:solidFill>
              </a:rPr>
              <a:t>, DOM Prototypes, Selector API</a:t>
            </a:r>
          </a:p>
          <a:p>
            <a:pPr lvl="0"/>
            <a:r>
              <a:rPr lang="ko-KR" altLang="en-US" sz="4000" dirty="0" smtClean="0">
                <a:solidFill>
                  <a:srgbClr val="000000"/>
                </a:solidFill>
              </a:rPr>
              <a:t>개발 도구 </a:t>
            </a:r>
            <a:r>
              <a:rPr lang="en-US" altLang="ko-KR" sz="4000" dirty="0" smtClean="0">
                <a:solidFill>
                  <a:srgbClr val="000000"/>
                </a:solidFill>
              </a:rPr>
              <a:t>(Demo)</a:t>
            </a:r>
          </a:p>
          <a:p>
            <a:pPr lvl="1"/>
            <a:r>
              <a:rPr lang="en-US" altLang="ko-KR" dirty="0" smtClean="0">
                <a:solidFill>
                  <a:srgbClr val="000000"/>
                </a:solidFill>
              </a:rPr>
              <a:t>Developer Tools, Standalone IE, </a:t>
            </a:r>
            <a:r>
              <a:rPr lang="ko-KR" altLang="en-US" dirty="0" smtClean="0">
                <a:solidFill>
                  <a:srgbClr val="000000"/>
                </a:solidFill>
              </a:rPr>
              <a:t>자동화</a:t>
            </a:r>
            <a:endParaRPr lang="en-US" altLang="ko-KR" dirty="0" smtClean="0">
              <a:solidFill>
                <a:srgbClr val="000000"/>
              </a:solidFill>
            </a:endParaRP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2289" y="5598151"/>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2008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pic>
        <p:nvPicPr>
          <p:cNvPr id="6" name="Picture 2" descr="C:\Program Files\Microsoft Resource DVD Artwork\DVD_ART\BoxShots_Logos\MICROSOFT\Microsoft Logo Black.png"/>
          <p:cNvPicPr>
            <a:picLocks noChangeAspect="1" noChangeArrowheads="1"/>
          </p:cNvPicPr>
          <p:nvPr/>
        </p:nvPicPr>
        <p:blipFill>
          <a:blip r:embed="rId3"/>
          <a:srcRect/>
          <a:stretch>
            <a:fillRect/>
          </a:stretch>
        </p:blipFill>
        <p:spPr bwMode="auto">
          <a:xfrm>
            <a:off x="2667000" y="2819400"/>
            <a:ext cx="4849434" cy="800157"/>
          </a:xfrm>
          <a:prstGeom prst="rect">
            <a:avLst/>
          </a:prstGeom>
          <a:noFill/>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XMLHttpRequest</a:t>
            </a:r>
            <a:r>
              <a:rPr lang="en-US" dirty="0" smtClean="0"/>
              <a:t/>
            </a:r>
            <a:br>
              <a:rPr lang="en-US" dirty="0" smtClean="0"/>
            </a:br>
            <a:r>
              <a:rPr altLang="ko-KR" sz="3600" smtClean="0">
                <a:solidFill>
                  <a:schemeClr val="tx2">
                    <a:lumMod val="60000"/>
                    <a:lumOff val="40000"/>
                  </a:schemeClr>
                </a:solidFill>
              </a:rPr>
              <a:t>1. </a:t>
            </a:r>
            <a:r>
              <a:rPr lang="ko-KR" altLang="en-US" sz="3600" dirty="0" smtClean="0">
                <a:solidFill>
                  <a:schemeClr val="tx2">
                    <a:lumMod val="60000"/>
                    <a:lumOff val="40000"/>
                  </a:schemeClr>
                </a:solidFill>
              </a:rPr>
              <a:t>요약</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1391150"/>
          </a:xfrm>
        </p:spPr>
        <p:txBody>
          <a:bodyPr/>
          <a:lstStyle/>
          <a:p>
            <a:r>
              <a:rPr lang="en-US" altLang="ko-KR" dirty="0" smtClean="0"/>
              <a:t>HTTP </a:t>
            </a:r>
            <a:r>
              <a:rPr lang="ko-KR" altLang="en-US" dirty="0" smtClean="0"/>
              <a:t>요청 시간 제어 기능 추가</a:t>
            </a:r>
          </a:p>
          <a:p>
            <a:pPr lvl="1"/>
            <a:r>
              <a:rPr lang="en-US" altLang="ko-KR" dirty="0" smtClean="0"/>
              <a:t>timeout </a:t>
            </a:r>
            <a:r>
              <a:rPr lang="ko-KR" altLang="en-US" dirty="0" smtClean="0"/>
              <a:t>속성</a:t>
            </a:r>
          </a:p>
          <a:p>
            <a:pPr lvl="1"/>
            <a:r>
              <a:rPr lang="en-US" altLang="ko-KR" dirty="0" err="1" smtClean="0"/>
              <a:t>ontimeout</a:t>
            </a:r>
            <a:r>
              <a:rPr lang="en-US" altLang="ko-KR" dirty="0" smtClean="0"/>
              <a:t> </a:t>
            </a:r>
            <a:r>
              <a:rPr lang="ko-KR" altLang="en-US" dirty="0" smtClean="0"/>
              <a:t>이벤트</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ltLang="ko-KR" smtClean="0"/>
              <a:t>XMLHttpRequest</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60790" y="1415882"/>
            <a:ext cx="8357907" cy="2308324"/>
          </a:xfrm>
        </p:spPr>
        <p:txBody>
          <a:bodyPr/>
          <a:lstStyle/>
          <a:p>
            <a:r>
              <a:rPr lang="en-US" sz="2000" b="0" dirty="0" err="1" smtClean="0"/>
              <a:t>var</a:t>
            </a:r>
            <a:r>
              <a:rPr lang="en-US" sz="2000" b="0" dirty="0" smtClean="0"/>
              <a:t> </a:t>
            </a:r>
            <a:r>
              <a:rPr lang="en-US" sz="2000" b="0" dirty="0" err="1" smtClean="0"/>
              <a:t>xhr</a:t>
            </a:r>
            <a:r>
              <a:rPr lang="en-US" sz="2000" b="0" dirty="0" smtClean="0"/>
              <a:t> = new </a:t>
            </a:r>
            <a:r>
              <a:rPr lang="en-US" sz="2000" b="0" dirty="0" err="1" smtClean="0"/>
              <a:t>XMLHttpRequest</a:t>
            </a:r>
            <a:r>
              <a:rPr lang="en-US" sz="2000" b="0" dirty="0" smtClean="0"/>
              <a:t>();</a:t>
            </a:r>
          </a:p>
          <a:p>
            <a:r>
              <a:rPr lang="en-US" sz="2000" b="0" dirty="0" err="1" smtClean="0"/>
              <a:t>xhr.</a:t>
            </a:r>
            <a:r>
              <a:rPr lang="en-US" sz="2000" u="sng" dirty="0" err="1" smtClean="0"/>
              <a:t>timeout</a:t>
            </a:r>
            <a:r>
              <a:rPr lang="en-US" sz="2000" b="0" dirty="0" smtClean="0"/>
              <a:t> = 10 * 1000;</a:t>
            </a:r>
          </a:p>
          <a:p>
            <a:r>
              <a:rPr lang="en-US" sz="2000" b="0" dirty="0" err="1" smtClean="0"/>
              <a:t>xhr.</a:t>
            </a:r>
            <a:r>
              <a:rPr lang="en-US" sz="2000" u="sng" dirty="0" err="1" smtClean="0"/>
              <a:t>ontimeout</a:t>
            </a:r>
            <a:r>
              <a:rPr lang="en-US" sz="2000" b="0" dirty="0" smtClean="0"/>
              <a:t> = function() {</a:t>
            </a:r>
          </a:p>
          <a:p>
            <a:r>
              <a:rPr lang="en-US" sz="2000" b="0" dirty="0" smtClean="0"/>
              <a:t>	alert("timeout");</a:t>
            </a:r>
          </a:p>
          <a:p>
            <a:r>
              <a:rPr lang="en-US" sz="2000" b="0" dirty="0" smtClean="0"/>
              <a:t>}</a:t>
            </a:r>
          </a:p>
          <a:p>
            <a:r>
              <a:rPr lang="en-US" sz="2000" b="0" dirty="0" err="1" smtClean="0"/>
              <a:t>xhr.open</a:t>
            </a:r>
            <a:r>
              <a:rPr lang="en-US" sz="2000" b="0" dirty="0" smtClean="0"/>
              <a:t>("GET", "http://ex.com", true);</a:t>
            </a:r>
          </a:p>
          <a:p>
            <a:r>
              <a:rPr lang="en-US" sz="2000" b="0" dirty="0" err="1" smtClean="0"/>
              <a:t>xhr.send</a:t>
            </a:r>
            <a:r>
              <a:rPr lang="en-US" sz="2000" b="0" dirty="0" smtClean="0"/>
              <a:t>(null);</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altLang="ko-KR" smtClean="0"/>
              <a:t>XMLHttpRequest</a:t>
            </a:r>
            <a:r>
              <a:rPr lang="en-US" dirty="0" smtClean="0"/>
              <a:t/>
            </a:r>
            <a:br>
              <a:rPr lang="en-US" dirty="0" smtClean="0"/>
            </a:br>
            <a:r>
              <a:rPr altLang="ko-KR" sz="3600" smtClean="0">
                <a:solidFill>
                  <a:schemeClr val="tx2">
                    <a:lumMod val="60000"/>
                    <a:lumOff val="40000"/>
                  </a:schemeClr>
                </a:solidFill>
              </a:rPr>
              <a:t>2. </a:t>
            </a:r>
            <a:r>
              <a:rPr lang="ko-KR" altLang="en-US" sz="3600" dirty="0" smtClean="0">
                <a:solidFill>
                  <a:schemeClr val="tx2">
                    <a:lumMod val="60000"/>
                    <a:lumOff val="40000"/>
                  </a:schemeClr>
                </a:solidFill>
              </a:rPr>
              <a:t>의미</a:t>
            </a:r>
            <a:endParaRPr lang="en-US" dirty="0">
              <a:solidFill>
                <a:schemeClr val="tx2">
                  <a:lumMod val="60000"/>
                  <a:lumOff val="40000"/>
                </a:schemeClr>
              </a:solidFill>
            </a:endParaRPr>
          </a:p>
        </p:txBody>
      </p:sp>
      <p:sp>
        <p:nvSpPr>
          <p:cNvPr id="3" name="Text Placeholder 2"/>
          <p:cNvSpPr>
            <a:spLocks noGrp="1"/>
          </p:cNvSpPr>
          <p:nvPr>
            <p:ph type="body" sz="quarter" idx="10"/>
          </p:nvPr>
        </p:nvSpPr>
        <p:spPr>
          <a:xfrm>
            <a:off x="381000" y="1905000"/>
            <a:ext cx="8382000" cy="443198"/>
          </a:xfrm>
        </p:spPr>
        <p:txBody>
          <a:bodyPr/>
          <a:lstStyle/>
          <a:p>
            <a:r>
              <a:rPr lang="ko-KR" altLang="en-US" dirty="0" smtClean="0"/>
              <a:t>제한된 </a:t>
            </a:r>
            <a:r>
              <a:rPr lang="en-US" altLang="ko-KR" dirty="0" smtClean="0"/>
              <a:t>HTTP </a:t>
            </a:r>
            <a:r>
              <a:rPr lang="ko-KR" altLang="en-US" dirty="0" smtClean="0"/>
              <a:t>연결 수를 더 효과적으로 사용</a:t>
            </a:r>
            <a:endParaRPr lang="en-US" altLang="ko-KR"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10.xml><?xml version="1.0" encoding="utf-8"?>
<a:theme xmlns:a="http://schemas.openxmlformats.org/drawingml/2006/main" name="8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2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3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6.xml><?xml version="1.0" encoding="utf-8"?>
<a:theme xmlns:a="http://schemas.openxmlformats.org/drawingml/2006/main" name="4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7.xml><?xml version="1.0" encoding="utf-8"?>
<a:theme xmlns:a="http://schemas.openxmlformats.org/drawingml/2006/main" name="5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8.xml><?xml version="1.0" encoding="utf-8"?>
<a:theme xmlns:a="http://schemas.openxmlformats.org/drawingml/2006/main" name="6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9.xml><?xml version="1.0" encoding="utf-8"?>
<a:theme xmlns:a="http://schemas.openxmlformats.org/drawingml/2006/main" name="7_IE8_Template_4x3_v04">
  <a:themeElements>
    <a:clrScheme name="Custom 62">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4F8ED3"/>
      </a:hlink>
      <a:folHlink>
        <a:srgbClr val="DE7400"/>
      </a:folHlink>
    </a:clrScheme>
    <a:fontScheme name="Blue-Purple TT">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23309177DFD934CA26CBFFB70E84C44" ma:contentTypeVersion="0" ma:contentTypeDescription="Create a new document." ma:contentTypeScope="" ma:versionID="161c6985a2160264188e3c19535c30c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A73C78F-3CD9-49B8-BCFA-0073FF334ED2}">
  <ds:schemaRefs>
    <ds:schemaRef ds:uri="http://schemas.microsoft.com/sharepoint/v3/contenttype/forms"/>
  </ds:schemaRefs>
</ds:datastoreItem>
</file>

<file path=customXml/itemProps2.xml><?xml version="1.0" encoding="utf-8"?>
<ds:datastoreItem xmlns:ds="http://schemas.openxmlformats.org/officeDocument/2006/customXml" ds:itemID="{F1A5F12E-5AA3-4761-A0B6-98BACDF83ACE}">
  <ds:schemaRefs>
    <ds:schemaRef ds:uri="http://schemas.microsoft.com/office/2006/metadata/properties"/>
  </ds:schemaRefs>
</ds:datastoreItem>
</file>

<file path=customXml/itemProps3.xml><?xml version="1.0" encoding="utf-8"?>
<ds:datastoreItem xmlns:ds="http://schemas.openxmlformats.org/officeDocument/2006/customXml" ds:itemID="{77C5DACD-0E5F-4BC5-8444-A6F6995694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IE8_Template_4x3_v04</Template>
  <TotalTime>852</TotalTime>
  <Words>6934</Words>
  <Application>Microsoft Office PowerPoint</Application>
  <PresentationFormat>화면 슬라이드 쇼(4:3)</PresentationFormat>
  <Paragraphs>685</Paragraphs>
  <Slides>68</Slides>
  <Notes>68</Notes>
  <HiddenSlides>0</HiddenSlides>
  <MMClips>0</MMClips>
  <ScaleCrop>false</ScaleCrop>
  <HeadingPairs>
    <vt:vector size="4" baseType="variant">
      <vt:variant>
        <vt:lpstr>테마</vt:lpstr>
      </vt:variant>
      <vt:variant>
        <vt:i4>10</vt:i4>
      </vt:variant>
      <vt:variant>
        <vt:lpstr>슬라이드 제목</vt:lpstr>
      </vt:variant>
      <vt:variant>
        <vt:i4>68</vt:i4>
      </vt:variant>
    </vt:vector>
  </HeadingPairs>
  <TitlesOfParts>
    <vt:vector size="78" baseType="lpstr">
      <vt:lpstr>IE8_Template_4x3_v04</vt:lpstr>
      <vt:lpstr>White with Courier font for code slides</vt:lpstr>
      <vt:lpstr>1_IE8_Template_4x3_v04</vt:lpstr>
      <vt:lpstr>2_IE8_Template_4x3_v04</vt:lpstr>
      <vt:lpstr>3_IE8_Template_4x3_v04</vt:lpstr>
      <vt:lpstr>4_IE8_Template_4x3_v04</vt:lpstr>
      <vt:lpstr>5_IE8_Template_4x3_v04</vt:lpstr>
      <vt:lpstr>6_IE8_Template_4x3_v04</vt:lpstr>
      <vt:lpstr>7_IE8_Template_4x3_v04</vt:lpstr>
      <vt:lpstr>8_IE8_Template_4x3_v04</vt:lpstr>
      <vt:lpstr>슬라이드 1</vt:lpstr>
      <vt:lpstr>Ajax 개발자가 알아야 할 모든 것</vt:lpstr>
      <vt:lpstr>뭘 준비하였나</vt:lpstr>
      <vt:lpstr>참고자료</vt:lpstr>
      <vt:lpstr>목차</vt:lpstr>
      <vt:lpstr>1. 에이젝스</vt:lpstr>
      <vt:lpstr>XMLHttpRequest 1. 요약</vt:lpstr>
      <vt:lpstr>XMLHttpRequest</vt:lpstr>
      <vt:lpstr>XMLHttpRequest 2. 의미</vt:lpstr>
      <vt:lpstr>XMLHttpRequest 3. 호환성</vt:lpstr>
      <vt:lpstr>1. 에이젝스</vt:lpstr>
      <vt:lpstr>Cross Domain Request (XDR) 1. 요약</vt:lpstr>
      <vt:lpstr>Cross Domain Request (XDR)</vt:lpstr>
      <vt:lpstr>Cross Domain Request (XDR) 2. 의미</vt:lpstr>
      <vt:lpstr>Cross Domain Request (XDR) 2. 의미</vt:lpstr>
      <vt:lpstr>Cross Domain Request (XDR) 3. 호환성</vt:lpstr>
      <vt:lpstr>1. 에이젝스</vt:lpstr>
      <vt:lpstr>Cross Document Messaging (XDM) 1. 요약</vt:lpstr>
      <vt:lpstr>Cross Document Messasing (XDM)</vt:lpstr>
      <vt:lpstr>Cross Document Messaging (XDM)  2. 의미</vt:lpstr>
      <vt:lpstr>Cross Document Messaging (XDM)  3. 호환성</vt:lpstr>
      <vt:lpstr>1. 에이젝스</vt:lpstr>
      <vt:lpstr>HTML/JSON Sanitizing 1. 요약</vt:lpstr>
      <vt:lpstr>HTML/JSON Sanitizing</vt:lpstr>
      <vt:lpstr>HTML/JSON Sanitizing 2. 의미</vt:lpstr>
      <vt:lpstr>HTML/JSON Sanitizing 3. 호환성</vt:lpstr>
      <vt:lpstr>HTML/JSON Sanitizing 3. 호환성</vt:lpstr>
      <vt:lpstr>1. 에이젝스</vt:lpstr>
      <vt:lpstr>Connectivity 1. 요약</vt:lpstr>
      <vt:lpstr>Connectivity</vt:lpstr>
      <vt:lpstr>Connectivity 2. 의미</vt:lpstr>
      <vt:lpstr>Connectivity 3. 호환성</vt:lpstr>
      <vt:lpstr>1. 에이젝스</vt:lpstr>
      <vt:lpstr>DOM Storage 1. 요약</vt:lpstr>
      <vt:lpstr>DOM Storage</vt:lpstr>
      <vt:lpstr>DOM Storage 2. 의미</vt:lpstr>
      <vt:lpstr>DOM Storage 3. 호환성</vt:lpstr>
      <vt:lpstr>1. 에이젝스</vt:lpstr>
      <vt:lpstr>Ajax Navigations 1. 요약</vt:lpstr>
      <vt:lpstr>Ajax Navigations</vt:lpstr>
      <vt:lpstr>Ajax Navigations 2. 의미</vt:lpstr>
      <vt:lpstr>Ajax Navigations 3. 호환성</vt:lpstr>
      <vt:lpstr>1. 에이젝스 - 요약</vt:lpstr>
      <vt:lpstr>목차</vt:lpstr>
      <vt:lpstr>2. 프로그래밍 일반</vt:lpstr>
      <vt:lpstr>언어 교통정리</vt:lpstr>
      <vt:lpstr>언어 교통정리</vt:lpstr>
      <vt:lpstr>언어 JS 관련 바뀐 부분</vt:lpstr>
      <vt:lpstr>Getter / Setter</vt:lpstr>
      <vt:lpstr>Getter / Setter (다른 브라우저)</vt:lpstr>
      <vt:lpstr>2. 프로그래밍 일반</vt:lpstr>
      <vt:lpstr>DOM Prototypes 요약</vt:lpstr>
      <vt:lpstr>DOM Prototypes</vt:lpstr>
      <vt:lpstr>DOM Prototypes 2. 의미</vt:lpstr>
      <vt:lpstr>DOM Prototypes 3. 호환성</vt:lpstr>
      <vt:lpstr>2. 프로그래밍 일반</vt:lpstr>
      <vt:lpstr>API - Selector 요약</vt:lpstr>
      <vt:lpstr>API - Selector</vt:lpstr>
      <vt:lpstr>API - Selector 2. 의미</vt:lpstr>
      <vt:lpstr>API - Selector 3. 호환성</vt:lpstr>
      <vt:lpstr>API – Selector (호환성)</vt:lpstr>
      <vt:lpstr>2. 프로그래밍 일반 - 요약</vt:lpstr>
      <vt:lpstr>목차</vt:lpstr>
      <vt:lpstr>Developer Tools</vt:lpstr>
      <vt:lpstr>Standalone IE</vt:lpstr>
      <vt:lpstr>자동화</vt:lpstr>
      <vt:lpstr>전체 요약</vt:lpstr>
      <vt:lpstr>슬라이드 68</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&lt;Event Name Here&gt;</dc:subject>
  <dc:creator>v-emudge</dc:creator>
  <dc:description>Template:_x000d_
Formatting:_x000d_
Event Date:_x000d_
Event Location:_x000d_
Audience:</dc:description>
  <cp:lastModifiedBy>cat</cp:lastModifiedBy>
  <cp:revision>170</cp:revision>
  <dcterms:created xsi:type="dcterms:W3CDTF">2008-07-29T18:23:07Z</dcterms:created>
  <dcterms:modified xsi:type="dcterms:W3CDTF">2009-03-11T06:19:42Z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0x010100E23309177DFD934CA26CBFFB70E84C44</vt:lpwstr>
  </property>
</Properties>
</file>